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84" r:id="rId2"/>
    <p:sldId id="271" r:id="rId3"/>
    <p:sldId id="551" r:id="rId4"/>
    <p:sldId id="515" r:id="rId5"/>
    <p:sldId id="552" r:id="rId6"/>
    <p:sldId id="516" r:id="rId7"/>
    <p:sldId id="517" r:id="rId8"/>
    <p:sldId id="553" r:id="rId9"/>
    <p:sldId id="282" r:id="rId10"/>
    <p:sldId id="277" r:id="rId11"/>
    <p:sldId id="555" r:id="rId12"/>
    <p:sldId id="556" r:id="rId13"/>
    <p:sldId id="557" r:id="rId14"/>
    <p:sldId id="558" r:id="rId15"/>
    <p:sldId id="559" r:id="rId16"/>
    <p:sldId id="280" r:id="rId17"/>
    <p:sldId id="560" r:id="rId18"/>
    <p:sldId id="561" r:id="rId19"/>
    <p:sldId id="548" r:id="rId20"/>
    <p:sldId id="519" r:id="rId21"/>
    <p:sldId id="520" r:id="rId22"/>
    <p:sldId id="554" r:id="rId23"/>
    <p:sldId id="562" r:id="rId24"/>
    <p:sldId id="563" r:id="rId25"/>
    <p:sldId id="564" r:id="rId26"/>
    <p:sldId id="565" r:id="rId27"/>
    <p:sldId id="567" r:id="rId28"/>
    <p:sldId id="566" r:id="rId29"/>
    <p:sldId id="568" r:id="rId30"/>
    <p:sldId id="569" r:id="rId31"/>
    <p:sldId id="34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5" autoAdjust="0"/>
    <p:restoredTop sz="95226" autoAdjust="0"/>
  </p:normalViewPr>
  <p:slideViewPr>
    <p:cSldViewPr snapToGrid="0">
      <p:cViewPr varScale="1">
        <p:scale>
          <a:sx n="70" d="100"/>
          <a:sy n="70" d="100"/>
        </p:scale>
        <p:origin x="77" y="30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6BB61-FE05-480C-B36B-76F838452798}" type="datetimeFigureOut">
              <a:rPr lang="en-US" smtClean="0"/>
              <a:t>10/3/2024</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C7612-0149-45BE-92A0-D19A6E0CCBC7}" type="slidenum">
              <a:rPr lang="en-US" smtClean="0"/>
              <a:t>‹#›</a:t>
            </a:fld>
            <a:endParaRPr lang="en-US"/>
          </a:p>
        </p:txBody>
      </p:sp>
    </p:spTree>
    <p:extLst>
      <p:ext uri="{BB962C8B-B14F-4D97-AF65-F5344CB8AC3E}">
        <p14:creationId xmlns:p14="http://schemas.microsoft.com/office/powerpoint/2010/main" val="377604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Segoe UI" panose="020B0502040204020203" pitchFamily="34" charset="0"/>
                <a:cs typeface="Segoe UI" panose="020B0502040204020203" pitchFamily="34" charset="0"/>
              </a:rPr>
              <a:t>‘</a:t>
            </a:r>
            <a:r>
              <a:rPr lang="en-US" b="1" i="1" dirty="0">
                <a:solidFill>
                  <a:schemeClr val="tx2"/>
                </a:solidFill>
                <a:latin typeface="Segoe UI" panose="020B0502040204020203" pitchFamily="34" charset="0"/>
                <a:cs typeface="Segoe UI" panose="020B0502040204020203" pitchFamily="34" charset="0"/>
              </a:rPr>
              <a:t>Döktüğün beton, </a:t>
            </a:r>
            <a:r>
              <a:rPr lang="en-US" b="1" i="1" dirty="0" err="1">
                <a:solidFill>
                  <a:schemeClr val="tx2"/>
                </a:solidFill>
                <a:latin typeface="Segoe UI" panose="020B0502040204020203" pitchFamily="34" charset="0"/>
                <a:cs typeface="Segoe UI" panose="020B0502040204020203" pitchFamily="34" charset="0"/>
              </a:rPr>
              <a:t>toprağın</a:t>
            </a:r>
            <a:r>
              <a:rPr lang="en-US" b="1" i="1" dirty="0">
                <a:solidFill>
                  <a:schemeClr val="tx2"/>
                </a:solidFill>
                <a:latin typeface="Segoe UI" panose="020B0502040204020203" pitchFamily="34" charset="0"/>
                <a:cs typeface="Segoe UI" panose="020B0502040204020203" pitchFamily="34" charset="0"/>
              </a:rPr>
              <a:t> altında kalsa bile güzel olmalı.’</a:t>
            </a:r>
          </a:p>
          <a:p>
            <a:endParaRPr lang="tr-TR" dirty="0"/>
          </a:p>
        </p:txBody>
      </p:sp>
      <p:sp>
        <p:nvSpPr>
          <p:cNvPr id="4" name="Slayt Numarası Yer Tutucusu 3"/>
          <p:cNvSpPr>
            <a:spLocks noGrp="1"/>
          </p:cNvSpPr>
          <p:nvPr>
            <p:ph type="sldNum" sz="quarter" idx="5"/>
          </p:nvPr>
        </p:nvSpPr>
        <p:spPr/>
        <p:txBody>
          <a:bodyPr/>
          <a:lstStyle/>
          <a:p>
            <a:fld id="{E3CB0332-C8A4-4D91-9809-342EA6A4E42F}" type="slidenum">
              <a:rPr lang="tr-TR" smtClean="0"/>
              <a:t>1</a:t>
            </a:fld>
            <a:endParaRPr lang="tr-TR"/>
          </a:p>
        </p:txBody>
      </p:sp>
    </p:spTree>
    <p:extLst>
      <p:ext uri="{BB962C8B-B14F-4D97-AF65-F5344CB8AC3E}">
        <p14:creationId xmlns:p14="http://schemas.microsoft.com/office/powerpoint/2010/main" val="359683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Y"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09082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ABD381-0841-E408-92E3-4C94D7D211F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FC67A55A-CCF3-4655-6DFF-896922F14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A33A8EA9-D029-A1BD-F46F-50AAB7AB3A0C}"/>
              </a:ext>
            </a:extLst>
          </p:cNvPr>
          <p:cNvSpPr>
            <a:spLocks noGrp="1"/>
          </p:cNvSpPr>
          <p:nvPr>
            <p:ph type="dt" sz="half" idx="10"/>
          </p:nvPr>
        </p:nvSpPr>
        <p:spPr/>
        <p:txBody>
          <a:bodyPr/>
          <a:lstStyle/>
          <a:p>
            <a:fld id="{0FB46B19-7C0B-4BDB-ACC0-12E208B3213D}" type="datetime1">
              <a:rPr lang="en-US" smtClean="0"/>
              <a:t>10/3/2024</a:t>
            </a:fld>
            <a:endParaRPr lang="en-US"/>
          </a:p>
        </p:txBody>
      </p:sp>
      <p:sp>
        <p:nvSpPr>
          <p:cNvPr id="5" name="Alt Bilgi Yer Tutucusu 4">
            <a:extLst>
              <a:ext uri="{FF2B5EF4-FFF2-40B4-BE49-F238E27FC236}">
                <a16:creationId xmlns:a16="http://schemas.microsoft.com/office/drawing/2014/main" id="{FEC58C07-CF44-5EA3-BE52-C31F85F8699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343640D-73B5-5478-6AEF-9D691DD5D2DF}"/>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404331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98F80-DA7E-BA44-05AC-88BE0D4D757E}"/>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672188D0-86DD-442F-0E03-95AC545F4B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F3F046E-AA7E-F667-B2E3-0BE920E2F868}"/>
              </a:ext>
            </a:extLst>
          </p:cNvPr>
          <p:cNvSpPr>
            <a:spLocks noGrp="1"/>
          </p:cNvSpPr>
          <p:nvPr>
            <p:ph type="dt" sz="half" idx="10"/>
          </p:nvPr>
        </p:nvSpPr>
        <p:spPr/>
        <p:txBody>
          <a:bodyPr/>
          <a:lstStyle/>
          <a:p>
            <a:fld id="{C8F78EE4-8E5B-4636-A978-4F99A1D65F7E}" type="datetime1">
              <a:rPr lang="en-US" smtClean="0"/>
              <a:t>10/3/2024</a:t>
            </a:fld>
            <a:endParaRPr lang="en-US"/>
          </a:p>
        </p:txBody>
      </p:sp>
      <p:sp>
        <p:nvSpPr>
          <p:cNvPr id="5" name="Alt Bilgi Yer Tutucusu 4">
            <a:extLst>
              <a:ext uri="{FF2B5EF4-FFF2-40B4-BE49-F238E27FC236}">
                <a16:creationId xmlns:a16="http://schemas.microsoft.com/office/drawing/2014/main" id="{F14998B5-6737-0EF3-C6F9-5FFE56D6BC1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D3926D1-613E-5F4D-36F7-2C5F00F3D3CD}"/>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130456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D97D3F2-3E0B-126E-2505-B96CBF73221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62926C20-8184-AC80-4998-3E34AFDD0DC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6820AEC-CE1C-9066-E1AE-F6E522B0D1BE}"/>
              </a:ext>
            </a:extLst>
          </p:cNvPr>
          <p:cNvSpPr>
            <a:spLocks noGrp="1"/>
          </p:cNvSpPr>
          <p:nvPr>
            <p:ph type="dt" sz="half" idx="10"/>
          </p:nvPr>
        </p:nvSpPr>
        <p:spPr/>
        <p:txBody>
          <a:bodyPr/>
          <a:lstStyle/>
          <a:p>
            <a:fld id="{8F57875A-E7D7-415B-A11D-BE20B97D838A}" type="datetime1">
              <a:rPr lang="en-US" smtClean="0"/>
              <a:t>10/3/2024</a:t>
            </a:fld>
            <a:endParaRPr lang="en-US"/>
          </a:p>
        </p:txBody>
      </p:sp>
      <p:sp>
        <p:nvSpPr>
          <p:cNvPr id="5" name="Alt Bilgi Yer Tutucusu 4">
            <a:extLst>
              <a:ext uri="{FF2B5EF4-FFF2-40B4-BE49-F238E27FC236}">
                <a16:creationId xmlns:a16="http://schemas.microsoft.com/office/drawing/2014/main" id="{97356C82-468D-7DF1-FD70-FE0F4E8E5DE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4AC72C8-81E3-DC76-7171-BCA18AA8B8AB}"/>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201385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rgbClr val="F8F3E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t>‹#›</a:t>
            </a:fld>
            <a:endParaRPr lang="en-US"/>
          </a:p>
        </p:txBody>
      </p:sp>
    </p:spTree>
    <p:extLst>
      <p:ext uri="{BB962C8B-B14F-4D97-AF65-F5344CB8AC3E}">
        <p14:creationId xmlns:p14="http://schemas.microsoft.com/office/powerpoint/2010/main" val="242416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50FA8D-099B-3F2C-4A47-160393ADF088}"/>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E9460C51-953F-BC5D-C7B3-B1C3B8C8E60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520B8A6-21C1-8D8E-30D6-DFF9991A3FBE}"/>
              </a:ext>
            </a:extLst>
          </p:cNvPr>
          <p:cNvSpPr>
            <a:spLocks noGrp="1"/>
          </p:cNvSpPr>
          <p:nvPr>
            <p:ph type="dt" sz="half" idx="10"/>
          </p:nvPr>
        </p:nvSpPr>
        <p:spPr/>
        <p:txBody>
          <a:bodyPr/>
          <a:lstStyle/>
          <a:p>
            <a:fld id="{A9740BA9-44E4-4E6D-B274-AEC4A473051A}" type="datetime1">
              <a:rPr lang="en-US" smtClean="0"/>
              <a:t>10/3/2024</a:t>
            </a:fld>
            <a:endParaRPr lang="en-US"/>
          </a:p>
        </p:txBody>
      </p:sp>
      <p:sp>
        <p:nvSpPr>
          <p:cNvPr id="5" name="Alt Bilgi Yer Tutucusu 4">
            <a:extLst>
              <a:ext uri="{FF2B5EF4-FFF2-40B4-BE49-F238E27FC236}">
                <a16:creationId xmlns:a16="http://schemas.microsoft.com/office/drawing/2014/main" id="{20FF8250-C4B3-6521-B63A-1EA53063C0B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17E6572-F7C0-8E14-41CD-CEA005BDEDA5}"/>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325042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974DE5-369E-C261-FF5C-AD40851A226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624C1FC0-49C1-C865-DE05-5042475D7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9291998-03C2-7CD4-B770-8ACE179C0664}"/>
              </a:ext>
            </a:extLst>
          </p:cNvPr>
          <p:cNvSpPr>
            <a:spLocks noGrp="1"/>
          </p:cNvSpPr>
          <p:nvPr>
            <p:ph type="dt" sz="half" idx="10"/>
          </p:nvPr>
        </p:nvSpPr>
        <p:spPr/>
        <p:txBody>
          <a:bodyPr/>
          <a:lstStyle/>
          <a:p>
            <a:fld id="{642E3791-13B0-4464-A0EB-75757CCB2023}" type="datetime1">
              <a:rPr lang="en-US" smtClean="0"/>
              <a:t>10/3/2024</a:t>
            </a:fld>
            <a:endParaRPr lang="en-US"/>
          </a:p>
        </p:txBody>
      </p:sp>
      <p:sp>
        <p:nvSpPr>
          <p:cNvPr id="5" name="Alt Bilgi Yer Tutucusu 4">
            <a:extLst>
              <a:ext uri="{FF2B5EF4-FFF2-40B4-BE49-F238E27FC236}">
                <a16:creationId xmlns:a16="http://schemas.microsoft.com/office/drawing/2014/main" id="{32068B1A-3D22-0944-010E-EABB933ACF7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15C487E8-3284-FB5D-94BE-684F4F6CFFD0}"/>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274706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CA9453-94CA-07B8-46CE-A4750E46C2D1}"/>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FDCAEF15-6C09-E818-69E3-77AC24F444A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6864934E-6970-BC42-1010-C539EC64726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E221AE46-4575-AD28-56E6-2B8038BD661A}"/>
              </a:ext>
            </a:extLst>
          </p:cNvPr>
          <p:cNvSpPr>
            <a:spLocks noGrp="1"/>
          </p:cNvSpPr>
          <p:nvPr>
            <p:ph type="dt" sz="half" idx="10"/>
          </p:nvPr>
        </p:nvSpPr>
        <p:spPr/>
        <p:txBody>
          <a:bodyPr/>
          <a:lstStyle/>
          <a:p>
            <a:fld id="{3A29C662-D374-4703-844F-8F8AE719400A}" type="datetime1">
              <a:rPr lang="en-US" smtClean="0"/>
              <a:t>10/3/2024</a:t>
            </a:fld>
            <a:endParaRPr lang="en-US"/>
          </a:p>
        </p:txBody>
      </p:sp>
      <p:sp>
        <p:nvSpPr>
          <p:cNvPr id="6" name="Alt Bilgi Yer Tutucusu 5">
            <a:extLst>
              <a:ext uri="{FF2B5EF4-FFF2-40B4-BE49-F238E27FC236}">
                <a16:creationId xmlns:a16="http://schemas.microsoft.com/office/drawing/2014/main" id="{25026701-0210-3258-610A-71584662F7F1}"/>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0D180652-2023-0708-DD76-FAA458F700FA}"/>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124793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69D9FE-7141-D343-1755-59551EC5058A}"/>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8206CD17-C77A-3CF3-D8C5-0D8ED0B09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5974D39-C105-3D41-EC66-05A679892DF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674692A9-8C75-5C73-54C3-35C829851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933ADDE-DCFC-C3CD-DB52-C2DE8B2211A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C013585F-2017-40D0-A2AB-702BACD39DDF}"/>
              </a:ext>
            </a:extLst>
          </p:cNvPr>
          <p:cNvSpPr>
            <a:spLocks noGrp="1"/>
          </p:cNvSpPr>
          <p:nvPr>
            <p:ph type="dt" sz="half" idx="10"/>
          </p:nvPr>
        </p:nvSpPr>
        <p:spPr/>
        <p:txBody>
          <a:bodyPr/>
          <a:lstStyle/>
          <a:p>
            <a:fld id="{16872CF0-B2E1-42DC-B38F-A812E9FB7CA4}" type="datetime1">
              <a:rPr lang="en-US" smtClean="0"/>
              <a:t>10/3/2024</a:t>
            </a:fld>
            <a:endParaRPr lang="en-US"/>
          </a:p>
        </p:txBody>
      </p:sp>
      <p:sp>
        <p:nvSpPr>
          <p:cNvPr id="8" name="Alt Bilgi Yer Tutucusu 7">
            <a:extLst>
              <a:ext uri="{FF2B5EF4-FFF2-40B4-BE49-F238E27FC236}">
                <a16:creationId xmlns:a16="http://schemas.microsoft.com/office/drawing/2014/main" id="{44EAFEEA-0E82-353A-01E0-8FA89AD130B4}"/>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FFF7693F-7D1A-6C7A-9C80-7BD03114D592}"/>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14803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E29148-A47F-4369-8841-238241B011DE}"/>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C0A95535-5A65-B682-7E3B-F76194BF2394}"/>
              </a:ext>
            </a:extLst>
          </p:cNvPr>
          <p:cNvSpPr>
            <a:spLocks noGrp="1"/>
          </p:cNvSpPr>
          <p:nvPr>
            <p:ph type="dt" sz="half" idx="10"/>
          </p:nvPr>
        </p:nvSpPr>
        <p:spPr/>
        <p:txBody>
          <a:bodyPr/>
          <a:lstStyle/>
          <a:p>
            <a:fld id="{8660DE35-577B-4845-B342-72DE2560251B}" type="datetime1">
              <a:rPr lang="en-US" smtClean="0"/>
              <a:t>10/3/2024</a:t>
            </a:fld>
            <a:endParaRPr lang="en-US"/>
          </a:p>
        </p:txBody>
      </p:sp>
      <p:sp>
        <p:nvSpPr>
          <p:cNvPr id="4" name="Alt Bilgi Yer Tutucusu 3">
            <a:extLst>
              <a:ext uri="{FF2B5EF4-FFF2-40B4-BE49-F238E27FC236}">
                <a16:creationId xmlns:a16="http://schemas.microsoft.com/office/drawing/2014/main" id="{C8467CB8-31EA-4624-138E-AA4878EEAE47}"/>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0293CDAA-3D42-A6D2-3192-47049D8F7248}"/>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256404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2E51E9C-1A59-B16C-B14B-CF485CB42AB8}"/>
              </a:ext>
            </a:extLst>
          </p:cNvPr>
          <p:cNvSpPr>
            <a:spLocks noGrp="1"/>
          </p:cNvSpPr>
          <p:nvPr>
            <p:ph type="dt" sz="half" idx="10"/>
          </p:nvPr>
        </p:nvSpPr>
        <p:spPr/>
        <p:txBody>
          <a:bodyPr/>
          <a:lstStyle/>
          <a:p>
            <a:fld id="{2704C170-2823-45A9-B4DC-492EF5FF1622}" type="datetime1">
              <a:rPr lang="en-US" smtClean="0"/>
              <a:t>10/3/2024</a:t>
            </a:fld>
            <a:endParaRPr lang="en-US"/>
          </a:p>
        </p:txBody>
      </p:sp>
      <p:sp>
        <p:nvSpPr>
          <p:cNvPr id="3" name="Alt Bilgi Yer Tutucusu 2">
            <a:extLst>
              <a:ext uri="{FF2B5EF4-FFF2-40B4-BE49-F238E27FC236}">
                <a16:creationId xmlns:a16="http://schemas.microsoft.com/office/drawing/2014/main" id="{96137596-82DC-F563-3FEE-4A158E161BC6}"/>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9B1677A6-321E-1EAE-2247-097736711031}"/>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93762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6FFB67-E855-66F2-F4D2-233F5887A4A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88246DD-BDE0-D8EB-9609-37C9B9639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97825F59-9957-C89A-E142-CFA02F8C9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443DA38-895A-B1F9-C771-04BF18957D36}"/>
              </a:ext>
            </a:extLst>
          </p:cNvPr>
          <p:cNvSpPr>
            <a:spLocks noGrp="1"/>
          </p:cNvSpPr>
          <p:nvPr>
            <p:ph type="dt" sz="half" idx="10"/>
          </p:nvPr>
        </p:nvSpPr>
        <p:spPr/>
        <p:txBody>
          <a:bodyPr/>
          <a:lstStyle/>
          <a:p>
            <a:fld id="{019FE14D-9B1C-4ED8-8680-C5852D1B6953}" type="datetime1">
              <a:rPr lang="en-US" smtClean="0"/>
              <a:t>10/3/2024</a:t>
            </a:fld>
            <a:endParaRPr lang="en-US"/>
          </a:p>
        </p:txBody>
      </p:sp>
      <p:sp>
        <p:nvSpPr>
          <p:cNvPr id="6" name="Alt Bilgi Yer Tutucusu 5">
            <a:extLst>
              <a:ext uri="{FF2B5EF4-FFF2-40B4-BE49-F238E27FC236}">
                <a16:creationId xmlns:a16="http://schemas.microsoft.com/office/drawing/2014/main" id="{59C6BEE8-33C2-C46F-82C9-9D40631B8719}"/>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18044206-CC67-997C-3FBE-A1BB44B8EB6A}"/>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67325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B8BCEA-8FEC-0245-25EB-00EDD08FC4C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29A2F999-0C1F-DECB-AF77-292A7FEADC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18210091-9312-1C91-9E7F-4F72960B1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466F6C2-E8C8-6960-DEED-CB16A4F5EFCD}"/>
              </a:ext>
            </a:extLst>
          </p:cNvPr>
          <p:cNvSpPr>
            <a:spLocks noGrp="1"/>
          </p:cNvSpPr>
          <p:nvPr>
            <p:ph type="dt" sz="half" idx="10"/>
          </p:nvPr>
        </p:nvSpPr>
        <p:spPr/>
        <p:txBody>
          <a:bodyPr/>
          <a:lstStyle/>
          <a:p>
            <a:fld id="{45D3E098-13F1-43B3-972C-7F7D585F4A4C}" type="datetime1">
              <a:rPr lang="en-US" smtClean="0"/>
              <a:t>10/3/2024</a:t>
            </a:fld>
            <a:endParaRPr lang="en-US"/>
          </a:p>
        </p:txBody>
      </p:sp>
      <p:sp>
        <p:nvSpPr>
          <p:cNvPr id="6" name="Alt Bilgi Yer Tutucusu 5">
            <a:extLst>
              <a:ext uri="{FF2B5EF4-FFF2-40B4-BE49-F238E27FC236}">
                <a16:creationId xmlns:a16="http://schemas.microsoft.com/office/drawing/2014/main" id="{3BA5E768-D762-33D6-E839-43D24C48B36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11EDDBFE-5CD6-FAE6-3470-0D9005586C15}"/>
              </a:ext>
            </a:extLst>
          </p:cNvPr>
          <p:cNvSpPr>
            <a:spLocks noGrp="1"/>
          </p:cNvSpPr>
          <p:nvPr>
            <p:ph type="sldNum" sz="quarter" idx="12"/>
          </p:nvPr>
        </p:nvSpPr>
        <p:spPr/>
        <p:txBody>
          <a:bodyPr/>
          <a:lstStyle/>
          <a:p>
            <a:fld id="{07B59D57-41FC-4299-9B9A-4CE2F26EA544}" type="slidenum">
              <a:rPr lang="en-US" smtClean="0"/>
              <a:t>‹#›</a:t>
            </a:fld>
            <a:endParaRPr lang="en-US"/>
          </a:p>
        </p:txBody>
      </p:sp>
    </p:spTree>
    <p:extLst>
      <p:ext uri="{BB962C8B-B14F-4D97-AF65-F5344CB8AC3E}">
        <p14:creationId xmlns:p14="http://schemas.microsoft.com/office/powerpoint/2010/main" val="401826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482A02D-DA82-0490-3D6F-D2F944971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88CDED6-F538-802E-52C7-9CEC7D849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84BCCED-470C-78CE-5B25-154E7560D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3C8B9-BE15-46A7-ABB1-4BF5D1295A9B}" type="datetime1">
              <a:rPr lang="en-US" smtClean="0"/>
              <a:t>10/3/2024</a:t>
            </a:fld>
            <a:endParaRPr lang="en-US"/>
          </a:p>
        </p:txBody>
      </p:sp>
      <p:sp>
        <p:nvSpPr>
          <p:cNvPr id="5" name="Alt Bilgi Yer Tutucusu 4">
            <a:extLst>
              <a:ext uri="{FF2B5EF4-FFF2-40B4-BE49-F238E27FC236}">
                <a16:creationId xmlns:a16="http://schemas.microsoft.com/office/drawing/2014/main" id="{F76434E8-4A9B-9466-1F92-88C8874A2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62AAD392-956D-751E-D59B-54679CF12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59D57-41FC-4299-9B9A-4CE2F26EA544}" type="slidenum">
              <a:rPr lang="en-US" smtClean="0"/>
              <a:t>‹#›</a:t>
            </a:fld>
            <a:endParaRPr lang="en-US"/>
          </a:p>
        </p:txBody>
      </p:sp>
    </p:spTree>
    <p:extLst>
      <p:ext uri="{BB962C8B-B14F-4D97-AF65-F5344CB8AC3E}">
        <p14:creationId xmlns:p14="http://schemas.microsoft.com/office/powerpoint/2010/main" val="3140175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image" Target="../media/image39.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8" Type="http://schemas.openxmlformats.org/officeDocument/2006/relationships/image" Target="../media/image9.svg" /><Relationship Id="rId3" Type="http://schemas.openxmlformats.org/officeDocument/2006/relationships/notesSlide" Target="../notesSlides/notesSlide2.xml" /><Relationship Id="rId7" Type="http://schemas.openxmlformats.org/officeDocument/2006/relationships/image" Target="../media/image8.png" /><Relationship Id="rId2" Type="http://schemas.openxmlformats.org/officeDocument/2006/relationships/slideLayout" Target="../slideLayouts/slideLayout12.xml" /><Relationship Id="rId1" Type="http://schemas.openxmlformats.org/officeDocument/2006/relationships/themeOverride" Target="../theme/themeOverride1.xml" /><Relationship Id="rId6" Type="http://schemas.openxmlformats.org/officeDocument/2006/relationships/image" Target="../media/image7.svg" /><Relationship Id="rId5" Type="http://schemas.openxmlformats.org/officeDocument/2006/relationships/image" Target="../media/image6.png" /><Relationship Id="rId10" Type="http://schemas.openxmlformats.org/officeDocument/2006/relationships/image" Target="../media/image11.png" /><Relationship Id="rId4" Type="http://schemas.openxmlformats.org/officeDocument/2006/relationships/image" Target="../media/image1.jpg" /><Relationship Id="rId9" Type="http://schemas.openxmlformats.org/officeDocument/2006/relationships/image" Target="../media/image10.png" /></Relationships>
</file>

<file path=ppt/slides/_rels/slide30.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4C2499C-C825-54B4-D607-91D11D8223B5}"/>
              </a:ext>
            </a:extLst>
          </p:cNvPr>
          <p:cNvSpPr>
            <a:spLocks noGrp="1"/>
          </p:cNvSpPr>
          <p:nvPr>
            <p:ph type="sldNum" sz="quarter" idx="12"/>
          </p:nvPr>
        </p:nvSpPr>
        <p:spPr/>
        <p:txBody>
          <a:bodyPr/>
          <a:lstStyle/>
          <a:p>
            <a:fld id="{07B59D57-41FC-4299-9B9A-4CE2F26EA544}" type="slidenum">
              <a:rPr lang="en-US" smtClean="0"/>
              <a:t>1</a:t>
            </a:fld>
            <a:endParaRPr lang="en-US" dirty="0"/>
          </a:p>
        </p:txBody>
      </p:sp>
      <p:pic>
        <p:nvPicPr>
          <p:cNvPr id="3" name="Resim 2">
            <a:extLst>
              <a:ext uri="{FF2B5EF4-FFF2-40B4-BE49-F238E27FC236}">
                <a16:creationId xmlns:a16="http://schemas.microsoft.com/office/drawing/2014/main" id="{F3CC4064-348E-DA10-4410-49742AB7A595}"/>
              </a:ext>
            </a:extLst>
          </p:cNvPr>
          <p:cNvPicPr>
            <a:picLocks noChangeAspect="1"/>
          </p:cNvPicPr>
          <p:nvPr/>
        </p:nvPicPr>
        <p:blipFill>
          <a:blip r:embed="rId3"/>
          <a:stretch>
            <a:fillRect/>
          </a:stretch>
        </p:blipFill>
        <p:spPr>
          <a:xfrm flipH="1">
            <a:off x="160268" y="1060255"/>
            <a:ext cx="5187134" cy="2917761"/>
          </a:xfrm>
          <a:prstGeom prst="rect">
            <a:avLst/>
          </a:prstGeom>
        </p:spPr>
      </p:pic>
      <p:pic>
        <p:nvPicPr>
          <p:cNvPr id="6" name="Resim 5">
            <a:extLst>
              <a:ext uri="{FF2B5EF4-FFF2-40B4-BE49-F238E27FC236}">
                <a16:creationId xmlns:a16="http://schemas.microsoft.com/office/drawing/2014/main" id="{0FF12812-4258-D670-DCC9-B041BB0C8CE6}"/>
              </a:ext>
            </a:extLst>
          </p:cNvPr>
          <p:cNvPicPr>
            <a:picLocks noChangeAspect="1"/>
          </p:cNvPicPr>
          <p:nvPr/>
        </p:nvPicPr>
        <p:blipFill rotWithShape="1">
          <a:blip r:embed="rId4"/>
          <a:srcRect l="28040" t="-4855" r="19712" b="16205"/>
          <a:stretch/>
        </p:blipFill>
        <p:spPr>
          <a:xfrm>
            <a:off x="6643396" y="3554963"/>
            <a:ext cx="5003178" cy="3166512"/>
          </a:xfrm>
          <a:prstGeom prst="rect">
            <a:avLst/>
          </a:prstGeom>
        </p:spPr>
      </p:pic>
      <p:sp>
        <p:nvSpPr>
          <p:cNvPr id="8" name="Metin kutusu 7">
            <a:extLst>
              <a:ext uri="{FF2B5EF4-FFF2-40B4-BE49-F238E27FC236}">
                <a16:creationId xmlns:a16="http://schemas.microsoft.com/office/drawing/2014/main" id="{E812E46A-1F09-A46B-1A8C-0D6B9C56A5AC}"/>
              </a:ext>
            </a:extLst>
          </p:cNvPr>
          <p:cNvSpPr txBox="1"/>
          <p:nvPr/>
        </p:nvSpPr>
        <p:spPr>
          <a:xfrm>
            <a:off x="8111869" y="2305681"/>
            <a:ext cx="2596908" cy="1338828"/>
          </a:xfrm>
          <a:prstGeom prst="rect">
            <a:avLst/>
          </a:prstGeom>
          <a:noFill/>
        </p:spPr>
        <p:txBody>
          <a:bodyPr wrap="square">
            <a:spAutoFit/>
          </a:bodyPr>
          <a:lstStyle/>
          <a:p>
            <a:pPr algn="ctr"/>
            <a:r>
              <a:rPr lang="en-US" b="1" dirty="0" err="1">
                <a:solidFill>
                  <a:schemeClr val="tx2"/>
                </a:solidFill>
                <a:latin typeface="Segoe UI" panose="020B0502040204020203" pitchFamily="34" charset="0"/>
                <a:cs typeface="Segoe UI" panose="020B0502040204020203" pitchFamily="34" charset="0"/>
              </a:rPr>
              <a:t>Sinop-Gerze</a:t>
            </a:r>
            <a:r>
              <a:rPr lang="en-US" b="1" dirty="0">
                <a:solidFill>
                  <a:schemeClr val="tx2"/>
                </a:solidFill>
                <a:latin typeface="Segoe UI" panose="020B0502040204020203" pitchFamily="34" charset="0"/>
                <a:cs typeface="Segoe UI" panose="020B0502040204020203" pitchFamily="34" charset="0"/>
              </a:rPr>
              <a:t> </a:t>
            </a:r>
          </a:p>
          <a:p>
            <a:pPr algn="ctr"/>
            <a:r>
              <a:rPr lang="en-US" b="1" dirty="0">
                <a:solidFill>
                  <a:schemeClr val="tx2"/>
                </a:solidFill>
                <a:latin typeface="Segoe UI" panose="020B0502040204020203" pitchFamily="34" charset="0"/>
                <a:cs typeface="Segoe UI" panose="020B0502040204020203" pitchFamily="34" charset="0"/>
              </a:rPr>
              <a:t>Deniz </a:t>
            </a:r>
            <a:r>
              <a:rPr lang="en-US" b="1" dirty="0" err="1">
                <a:solidFill>
                  <a:schemeClr val="tx2"/>
                </a:solidFill>
                <a:latin typeface="Segoe UI" panose="020B0502040204020203" pitchFamily="34" charset="0"/>
                <a:cs typeface="Segoe UI" panose="020B0502040204020203" pitchFamily="34" charset="0"/>
              </a:rPr>
              <a:t>Feneri</a:t>
            </a:r>
            <a:r>
              <a:rPr lang="en-US" b="1" dirty="0">
                <a:solidFill>
                  <a:schemeClr val="tx2"/>
                </a:solidFill>
                <a:latin typeface="Segoe UI" panose="020B0502040204020203" pitchFamily="34" charset="0"/>
                <a:cs typeface="Segoe UI" panose="020B0502040204020203" pitchFamily="34" charset="0"/>
              </a:rPr>
              <a:t> </a:t>
            </a:r>
          </a:p>
          <a:p>
            <a:pPr algn="ctr"/>
            <a:r>
              <a:rPr lang="en-US" b="1" dirty="0">
                <a:solidFill>
                  <a:schemeClr val="tx2"/>
                </a:solidFill>
                <a:latin typeface="Segoe UI" panose="020B0502040204020203" pitchFamily="34" charset="0"/>
                <a:cs typeface="Segoe UI" panose="020B0502040204020203" pitchFamily="34" charset="0"/>
              </a:rPr>
              <a:t>İlk Modern Fener</a:t>
            </a:r>
            <a:endParaRPr lang="en-US" b="1" i="1" dirty="0">
              <a:solidFill>
                <a:schemeClr val="tx2"/>
              </a:solidFill>
              <a:latin typeface="Segoe UI" panose="020B0502040204020203" pitchFamily="34" charset="0"/>
              <a:cs typeface="Segoe UI" panose="020B0502040204020203" pitchFamily="34" charset="0"/>
            </a:endParaRPr>
          </a:p>
          <a:p>
            <a:pPr algn="ctr"/>
            <a:endParaRPr lang="en-US" sz="1350" b="1" dirty="0">
              <a:solidFill>
                <a:schemeClr val="tx2"/>
              </a:solidFill>
              <a:latin typeface="Segoe UI" panose="020B0502040204020203" pitchFamily="34" charset="0"/>
              <a:cs typeface="Segoe UI" panose="020B0502040204020203" pitchFamily="34" charset="0"/>
            </a:endParaRPr>
          </a:p>
          <a:p>
            <a:pPr algn="ctr"/>
            <a:r>
              <a:rPr lang="en-US" sz="1350" b="1" dirty="0">
                <a:solidFill>
                  <a:schemeClr val="tx2"/>
                </a:solidFill>
                <a:latin typeface="Segoe UI" panose="020B0502040204020203" pitchFamily="34" charset="0"/>
                <a:cs typeface="Segoe UI" panose="020B0502040204020203" pitchFamily="34" charset="0"/>
              </a:rPr>
              <a:t>1943</a:t>
            </a:r>
            <a:endParaRPr lang="en-US" b="1" dirty="0">
              <a:solidFill>
                <a:schemeClr val="tx2"/>
              </a:solidFill>
              <a:latin typeface="Segoe UI" panose="020B0502040204020203" pitchFamily="34" charset="0"/>
              <a:cs typeface="Segoe UI" panose="020B0502040204020203" pitchFamily="34" charset="0"/>
            </a:endParaRPr>
          </a:p>
        </p:txBody>
      </p:sp>
      <p:sp>
        <p:nvSpPr>
          <p:cNvPr id="9" name="Metin kutusu 8">
            <a:extLst>
              <a:ext uri="{FF2B5EF4-FFF2-40B4-BE49-F238E27FC236}">
                <a16:creationId xmlns:a16="http://schemas.microsoft.com/office/drawing/2014/main" id="{0823794B-A5D7-3145-6579-60A54D2BCAF9}"/>
              </a:ext>
            </a:extLst>
          </p:cNvPr>
          <p:cNvSpPr txBox="1"/>
          <p:nvPr/>
        </p:nvSpPr>
        <p:spPr>
          <a:xfrm>
            <a:off x="1188716" y="3978016"/>
            <a:ext cx="2596908" cy="1338828"/>
          </a:xfrm>
          <a:prstGeom prst="rect">
            <a:avLst/>
          </a:prstGeom>
          <a:noFill/>
        </p:spPr>
        <p:txBody>
          <a:bodyPr wrap="square">
            <a:spAutoFit/>
          </a:bodyPr>
          <a:lstStyle/>
          <a:p>
            <a:pPr algn="ctr"/>
            <a:r>
              <a:rPr lang="en-US" b="1" dirty="0" err="1">
                <a:solidFill>
                  <a:schemeClr val="tx2"/>
                </a:solidFill>
                <a:latin typeface="Segoe UI" panose="020B0502040204020203" pitchFamily="34" charset="0"/>
                <a:cs typeface="Segoe UI" panose="020B0502040204020203" pitchFamily="34" charset="0"/>
              </a:rPr>
              <a:t>Kuzey</a:t>
            </a:r>
            <a:r>
              <a:rPr lang="en-US" b="1" dirty="0">
                <a:solidFill>
                  <a:schemeClr val="tx2"/>
                </a:solidFill>
                <a:latin typeface="Segoe UI" panose="020B0502040204020203" pitchFamily="34" charset="0"/>
                <a:cs typeface="Segoe UI" panose="020B0502040204020203" pitchFamily="34" charset="0"/>
              </a:rPr>
              <a:t> </a:t>
            </a:r>
            <a:r>
              <a:rPr lang="en-US" b="1" dirty="0" err="1">
                <a:solidFill>
                  <a:schemeClr val="tx2"/>
                </a:solidFill>
                <a:latin typeface="Segoe UI" panose="020B0502040204020203" pitchFamily="34" charset="0"/>
                <a:cs typeface="Segoe UI" panose="020B0502040204020203" pitchFamily="34" charset="0"/>
              </a:rPr>
              <a:t>Fransa</a:t>
            </a:r>
            <a:endParaRPr lang="en-US" b="1" dirty="0">
              <a:solidFill>
                <a:schemeClr val="tx2"/>
              </a:solidFill>
              <a:latin typeface="Segoe UI" panose="020B0502040204020203" pitchFamily="34" charset="0"/>
              <a:cs typeface="Segoe UI" panose="020B0502040204020203" pitchFamily="34" charset="0"/>
            </a:endParaRPr>
          </a:p>
          <a:p>
            <a:pPr algn="ctr"/>
            <a:r>
              <a:rPr lang="en-US" b="1" dirty="0">
                <a:solidFill>
                  <a:schemeClr val="tx2"/>
                </a:solidFill>
                <a:latin typeface="Segoe UI" panose="020B0502040204020203" pitchFamily="34" charset="0"/>
                <a:cs typeface="Segoe UI" panose="020B0502040204020203" pitchFamily="34" charset="0"/>
              </a:rPr>
              <a:t>La Jument Deniz </a:t>
            </a:r>
            <a:r>
              <a:rPr lang="en-US" b="1" dirty="0" err="1">
                <a:solidFill>
                  <a:schemeClr val="tx2"/>
                </a:solidFill>
                <a:latin typeface="Segoe UI" panose="020B0502040204020203" pitchFamily="34" charset="0"/>
                <a:cs typeface="Segoe UI" panose="020B0502040204020203" pitchFamily="34" charset="0"/>
              </a:rPr>
              <a:t>Feneri</a:t>
            </a:r>
            <a:r>
              <a:rPr lang="en-US" b="1" dirty="0">
                <a:solidFill>
                  <a:schemeClr val="tx2"/>
                </a:solidFill>
                <a:latin typeface="Segoe UI" panose="020B0502040204020203" pitchFamily="34" charset="0"/>
                <a:cs typeface="Segoe UI" panose="020B0502040204020203" pitchFamily="34" charset="0"/>
              </a:rPr>
              <a:t> </a:t>
            </a:r>
            <a:endParaRPr lang="en-US" b="1" i="1" dirty="0">
              <a:solidFill>
                <a:schemeClr val="tx2"/>
              </a:solidFill>
              <a:latin typeface="Segoe UI" panose="020B0502040204020203" pitchFamily="34" charset="0"/>
              <a:cs typeface="Segoe UI" panose="020B0502040204020203" pitchFamily="34" charset="0"/>
            </a:endParaRPr>
          </a:p>
          <a:p>
            <a:pPr algn="ctr"/>
            <a:endParaRPr lang="en-US" sz="1350" b="1" dirty="0">
              <a:solidFill>
                <a:schemeClr val="tx2"/>
              </a:solidFill>
              <a:latin typeface="Segoe UI" panose="020B0502040204020203" pitchFamily="34" charset="0"/>
              <a:cs typeface="Segoe UI" panose="020B0502040204020203" pitchFamily="34" charset="0"/>
            </a:endParaRPr>
          </a:p>
          <a:p>
            <a:pPr algn="ctr"/>
            <a:r>
              <a:rPr lang="en-US" sz="1350" b="1" dirty="0">
                <a:solidFill>
                  <a:schemeClr val="tx2"/>
                </a:solidFill>
                <a:latin typeface="Segoe UI" panose="020B0502040204020203" pitchFamily="34" charset="0"/>
                <a:cs typeface="Segoe UI" panose="020B0502040204020203" pitchFamily="34" charset="0"/>
              </a:rPr>
              <a:t>1904</a:t>
            </a:r>
            <a:endParaRPr lang="en-US" b="1"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303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610600" y="6319028"/>
            <a:ext cx="2743200" cy="365125"/>
          </a:xfrm>
        </p:spPr>
        <p:txBody>
          <a:bodyPr/>
          <a:lstStyle/>
          <a:p>
            <a:fld id="{07B59D57-41FC-4299-9B9A-4CE2F26EA544}" type="slidenum">
              <a:rPr lang="en-US" smtClean="0"/>
              <a:t>10</a:t>
            </a:fld>
            <a:endParaRPr lang="en-US"/>
          </a:p>
        </p:txBody>
      </p:sp>
      <p:sp>
        <p:nvSpPr>
          <p:cNvPr id="8" name="Metin kutusu 7">
            <a:extLst>
              <a:ext uri="{FF2B5EF4-FFF2-40B4-BE49-F238E27FC236}">
                <a16:creationId xmlns:a16="http://schemas.microsoft.com/office/drawing/2014/main" id="{7EF88C02-DA15-B625-A87D-D5816C62345D}"/>
              </a:ext>
            </a:extLst>
          </p:cNvPr>
          <p:cNvSpPr txBox="1"/>
          <p:nvPr/>
        </p:nvSpPr>
        <p:spPr>
          <a:xfrm>
            <a:off x="9004040" y="1665858"/>
            <a:ext cx="2530927" cy="3139321"/>
          </a:xfrm>
          <a:prstGeom prst="rect">
            <a:avLst/>
          </a:prstGeom>
          <a:noFill/>
          <a:ln w="76200">
            <a:solidFill>
              <a:srgbClr val="00B0F0"/>
            </a:solidFill>
          </a:ln>
        </p:spPr>
        <p:txBody>
          <a:bodyPr wrap="square">
            <a:spAutoFit/>
          </a:bodyPr>
          <a:lstStyle/>
          <a:p>
            <a:pPr algn="just"/>
            <a:r>
              <a:rPr lang="tr-TR" dirty="0"/>
              <a:t>Betonda karbonatlaşma, betonun içindeki hidratasyon ürünü olan kalsiyum hidroksit (</a:t>
            </a:r>
            <a:r>
              <a:rPr lang="tr-TR" dirty="0" err="1"/>
              <a:t>Ca</a:t>
            </a:r>
            <a:r>
              <a:rPr lang="tr-TR" dirty="0"/>
              <a:t>(OH)2) bileşeninin betona nüfuz eden karbondioksit (CO2) ile reaksiyona girerek kalsiyum karbonat (CaCO3) oluşturması sürecidir. </a:t>
            </a:r>
          </a:p>
        </p:txBody>
      </p:sp>
      <p:sp>
        <p:nvSpPr>
          <p:cNvPr id="10" name="Metin kutusu 9">
            <a:extLst>
              <a:ext uri="{FF2B5EF4-FFF2-40B4-BE49-F238E27FC236}">
                <a16:creationId xmlns:a16="http://schemas.microsoft.com/office/drawing/2014/main" id="{48B8DA08-0C72-0984-93EA-5DC297CF5F50}"/>
              </a:ext>
            </a:extLst>
          </p:cNvPr>
          <p:cNvSpPr txBox="1"/>
          <p:nvPr/>
        </p:nvSpPr>
        <p:spPr>
          <a:xfrm>
            <a:off x="9004041" y="934321"/>
            <a:ext cx="2530926" cy="369332"/>
          </a:xfrm>
          <a:prstGeom prst="rect">
            <a:avLst/>
          </a:prstGeom>
          <a:noFill/>
          <a:ln w="76200">
            <a:solidFill>
              <a:srgbClr val="00B0F0"/>
            </a:solidFill>
          </a:ln>
        </p:spPr>
        <p:txBody>
          <a:bodyPr wrap="square">
            <a:spAutoFit/>
          </a:bodyPr>
          <a:lstStyle/>
          <a:p>
            <a:r>
              <a:rPr lang="en-US" dirty="0"/>
              <a:t>B</a:t>
            </a:r>
            <a:r>
              <a:rPr lang="tr-TR" dirty="0" err="1"/>
              <a:t>eton</a:t>
            </a:r>
            <a:r>
              <a:rPr lang="en-US" dirty="0"/>
              <a:t> da </a:t>
            </a:r>
            <a:r>
              <a:rPr lang="en-US" dirty="0" err="1"/>
              <a:t>yaşlanır</a:t>
            </a:r>
            <a:r>
              <a:rPr lang="en-US" dirty="0"/>
              <a:t>.</a:t>
            </a:r>
            <a:endParaRPr lang="tr-TR" dirty="0"/>
          </a:p>
        </p:txBody>
      </p:sp>
      <p:pic>
        <p:nvPicPr>
          <p:cNvPr id="12" name="Resim 11">
            <a:extLst>
              <a:ext uri="{FF2B5EF4-FFF2-40B4-BE49-F238E27FC236}">
                <a16:creationId xmlns:a16="http://schemas.microsoft.com/office/drawing/2014/main" id="{94B261A8-4317-E020-DAA2-52A65C5894C4}"/>
              </a:ext>
            </a:extLst>
          </p:cNvPr>
          <p:cNvPicPr>
            <a:picLocks noChangeAspect="1"/>
          </p:cNvPicPr>
          <p:nvPr/>
        </p:nvPicPr>
        <p:blipFill>
          <a:blip r:embed="rId2"/>
          <a:stretch>
            <a:fillRect/>
          </a:stretch>
        </p:blipFill>
        <p:spPr>
          <a:xfrm>
            <a:off x="0" y="-25496"/>
            <a:ext cx="8359238" cy="6883496"/>
          </a:xfrm>
          <a:prstGeom prst="rect">
            <a:avLst/>
          </a:prstGeom>
        </p:spPr>
      </p:pic>
      <p:pic>
        <p:nvPicPr>
          <p:cNvPr id="14" name="Resim 13">
            <a:extLst>
              <a:ext uri="{FF2B5EF4-FFF2-40B4-BE49-F238E27FC236}">
                <a16:creationId xmlns:a16="http://schemas.microsoft.com/office/drawing/2014/main" id="{70937927-CFCD-6E42-68C7-6ED445BFCB1D}"/>
              </a:ext>
            </a:extLst>
          </p:cNvPr>
          <p:cNvPicPr>
            <a:picLocks noChangeAspect="1"/>
          </p:cNvPicPr>
          <p:nvPr/>
        </p:nvPicPr>
        <p:blipFill>
          <a:blip r:embed="rId3"/>
          <a:stretch>
            <a:fillRect/>
          </a:stretch>
        </p:blipFill>
        <p:spPr>
          <a:xfrm>
            <a:off x="8359238" y="4864602"/>
            <a:ext cx="3663043" cy="1993398"/>
          </a:xfrm>
          <a:prstGeom prst="rect">
            <a:avLst/>
          </a:prstGeom>
        </p:spPr>
      </p:pic>
      <p:sp>
        <p:nvSpPr>
          <p:cNvPr id="16" name="Metin kutusu 15">
            <a:extLst>
              <a:ext uri="{FF2B5EF4-FFF2-40B4-BE49-F238E27FC236}">
                <a16:creationId xmlns:a16="http://schemas.microsoft.com/office/drawing/2014/main" id="{AB4214FF-8F79-DE58-FEAD-F34AC6714D1D}"/>
              </a:ext>
            </a:extLst>
          </p:cNvPr>
          <p:cNvSpPr txBox="1"/>
          <p:nvPr/>
        </p:nvSpPr>
        <p:spPr>
          <a:xfrm>
            <a:off x="1804877" y="4805179"/>
            <a:ext cx="4170621" cy="369332"/>
          </a:xfrm>
          <a:prstGeom prst="rect">
            <a:avLst/>
          </a:prstGeom>
          <a:solidFill>
            <a:srgbClr val="FFFF00"/>
          </a:solidFill>
          <a:ln w="57150">
            <a:solidFill>
              <a:schemeClr val="tx1"/>
            </a:solidFill>
          </a:ln>
        </p:spPr>
        <p:txBody>
          <a:bodyPr wrap="square">
            <a:spAutoFit/>
          </a:bodyPr>
          <a:lstStyle/>
          <a:p>
            <a:r>
              <a:rPr lang="tr-TR" dirty="0"/>
              <a:t>Karbonatlaşmanın sebep olduğu korozyon</a:t>
            </a:r>
          </a:p>
        </p:txBody>
      </p:sp>
    </p:spTree>
    <p:extLst>
      <p:ext uri="{BB962C8B-B14F-4D97-AF65-F5344CB8AC3E}">
        <p14:creationId xmlns:p14="http://schemas.microsoft.com/office/powerpoint/2010/main" val="403316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578703" y="6290515"/>
            <a:ext cx="2743200" cy="365125"/>
          </a:xfrm>
        </p:spPr>
        <p:txBody>
          <a:bodyPr/>
          <a:lstStyle/>
          <a:p>
            <a:fld id="{07B59D57-41FC-4299-9B9A-4CE2F26EA544}" type="slidenum">
              <a:rPr lang="en-US" smtClean="0"/>
              <a:t>11</a:t>
            </a:fld>
            <a:endParaRPr lang="en-US"/>
          </a:p>
        </p:txBody>
      </p:sp>
      <p:sp>
        <p:nvSpPr>
          <p:cNvPr id="8" name="Metin kutusu 7">
            <a:extLst>
              <a:ext uri="{FF2B5EF4-FFF2-40B4-BE49-F238E27FC236}">
                <a16:creationId xmlns:a16="http://schemas.microsoft.com/office/drawing/2014/main" id="{7EF88C02-DA15-B625-A87D-D5816C62345D}"/>
              </a:ext>
            </a:extLst>
          </p:cNvPr>
          <p:cNvSpPr txBox="1"/>
          <p:nvPr/>
        </p:nvSpPr>
        <p:spPr>
          <a:xfrm>
            <a:off x="9004041" y="1578729"/>
            <a:ext cx="2530927" cy="2308324"/>
          </a:xfrm>
          <a:prstGeom prst="rect">
            <a:avLst/>
          </a:prstGeom>
          <a:noFill/>
          <a:ln w="76200">
            <a:solidFill>
              <a:srgbClr val="00B0F0"/>
            </a:solidFill>
          </a:ln>
        </p:spPr>
        <p:txBody>
          <a:bodyPr wrap="square">
            <a:spAutoFit/>
          </a:bodyPr>
          <a:lstStyle/>
          <a:p>
            <a:pPr algn="just"/>
            <a:r>
              <a:rPr lang="tr-TR" dirty="0"/>
              <a:t>Klorür kaynaklı beton korozyonu, klorür tuzlarının beton yapı elemanlarındaki çelik donatıyı etkileyerek çelik donatının korozyonuna neden olan bir tür beton bozulmasıdır.</a:t>
            </a:r>
          </a:p>
        </p:txBody>
      </p:sp>
      <p:sp>
        <p:nvSpPr>
          <p:cNvPr id="10" name="Metin kutusu 9">
            <a:extLst>
              <a:ext uri="{FF2B5EF4-FFF2-40B4-BE49-F238E27FC236}">
                <a16:creationId xmlns:a16="http://schemas.microsoft.com/office/drawing/2014/main" id="{48B8DA08-0C72-0984-93EA-5DC297CF5F50}"/>
              </a:ext>
            </a:extLst>
          </p:cNvPr>
          <p:cNvSpPr txBox="1"/>
          <p:nvPr/>
        </p:nvSpPr>
        <p:spPr>
          <a:xfrm>
            <a:off x="9004041" y="934321"/>
            <a:ext cx="2530926" cy="369332"/>
          </a:xfrm>
          <a:prstGeom prst="rect">
            <a:avLst/>
          </a:prstGeom>
          <a:noFill/>
          <a:ln w="76200">
            <a:solidFill>
              <a:srgbClr val="00B0F0"/>
            </a:solidFill>
          </a:ln>
        </p:spPr>
        <p:txBody>
          <a:bodyPr wrap="square">
            <a:spAutoFit/>
          </a:bodyPr>
          <a:lstStyle/>
          <a:p>
            <a:r>
              <a:rPr lang="en-US" dirty="0" err="1"/>
              <a:t>Donatı</a:t>
            </a:r>
            <a:r>
              <a:rPr lang="en-US" dirty="0"/>
              <a:t> da </a:t>
            </a:r>
            <a:r>
              <a:rPr lang="en-US" dirty="0" err="1"/>
              <a:t>paslanır</a:t>
            </a:r>
            <a:r>
              <a:rPr lang="en-US" dirty="0"/>
              <a:t>.</a:t>
            </a:r>
            <a:endParaRPr lang="tr-TR" dirty="0"/>
          </a:p>
        </p:txBody>
      </p:sp>
      <p:pic>
        <p:nvPicPr>
          <p:cNvPr id="3" name="Resim 2">
            <a:extLst>
              <a:ext uri="{FF2B5EF4-FFF2-40B4-BE49-F238E27FC236}">
                <a16:creationId xmlns:a16="http://schemas.microsoft.com/office/drawing/2014/main" id="{C5A6FC11-ADA0-C471-85E5-0F458ABF10BC}"/>
              </a:ext>
            </a:extLst>
          </p:cNvPr>
          <p:cNvPicPr>
            <a:picLocks noChangeAspect="1"/>
          </p:cNvPicPr>
          <p:nvPr/>
        </p:nvPicPr>
        <p:blipFill>
          <a:blip r:embed="rId2"/>
          <a:stretch>
            <a:fillRect/>
          </a:stretch>
        </p:blipFill>
        <p:spPr>
          <a:xfrm>
            <a:off x="0" y="0"/>
            <a:ext cx="7617965" cy="6858000"/>
          </a:xfrm>
          <a:prstGeom prst="rect">
            <a:avLst/>
          </a:prstGeom>
        </p:spPr>
      </p:pic>
      <p:sp>
        <p:nvSpPr>
          <p:cNvPr id="5" name="Metin kutusu 4">
            <a:extLst>
              <a:ext uri="{FF2B5EF4-FFF2-40B4-BE49-F238E27FC236}">
                <a16:creationId xmlns:a16="http://schemas.microsoft.com/office/drawing/2014/main" id="{53727357-6290-7DF4-A71F-F198521603F8}"/>
              </a:ext>
            </a:extLst>
          </p:cNvPr>
          <p:cNvSpPr txBox="1"/>
          <p:nvPr/>
        </p:nvSpPr>
        <p:spPr>
          <a:xfrm>
            <a:off x="9004041" y="4350120"/>
            <a:ext cx="2978852" cy="1477328"/>
          </a:xfrm>
          <a:prstGeom prst="rect">
            <a:avLst/>
          </a:prstGeom>
          <a:noFill/>
          <a:ln w="76200">
            <a:solidFill>
              <a:srgbClr val="00B0F0"/>
            </a:solidFill>
          </a:ln>
        </p:spPr>
        <p:txBody>
          <a:bodyPr wrap="square">
            <a:spAutoFit/>
          </a:bodyPr>
          <a:lstStyle/>
          <a:p>
            <a:r>
              <a:rPr lang="tr-TR" dirty="0"/>
              <a:t>havadaki klorür iyonları</a:t>
            </a:r>
            <a:endParaRPr lang="en-US" dirty="0"/>
          </a:p>
          <a:p>
            <a:r>
              <a:rPr lang="tr-TR" dirty="0"/>
              <a:t>kar tuzlama</a:t>
            </a:r>
            <a:endParaRPr lang="en-US" dirty="0"/>
          </a:p>
          <a:p>
            <a:r>
              <a:rPr lang="tr-TR" dirty="0"/>
              <a:t>buz çözücü kimyasallar</a:t>
            </a:r>
            <a:endParaRPr lang="en-US" dirty="0"/>
          </a:p>
          <a:p>
            <a:r>
              <a:rPr lang="tr-TR" dirty="0"/>
              <a:t>klorür içeren kimyasal katkılar</a:t>
            </a:r>
            <a:endParaRPr lang="en-US" dirty="0"/>
          </a:p>
          <a:p>
            <a:r>
              <a:rPr lang="tr-TR" dirty="0"/>
              <a:t>kirlilik</a:t>
            </a:r>
          </a:p>
        </p:txBody>
      </p:sp>
      <p:sp>
        <p:nvSpPr>
          <p:cNvPr id="9" name="Metin kutusu 8">
            <a:extLst>
              <a:ext uri="{FF2B5EF4-FFF2-40B4-BE49-F238E27FC236}">
                <a16:creationId xmlns:a16="http://schemas.microsoft.com/office/drawing/2014/main" id="{E19F0CAD-259D-E6C6-F890-CDE46D2B2B5D}"/>
              </a:ext>
            </a:extLst>
          </p:cNvPr>
          <p:cNvSpPr txBox="1"/>
          <p:nvPr/>
        </p:nvSpPr>
        <p:spPr>
          <a:xfrm>
            <a:off x="1222744" y="4827180"/>
            <a:ext cx="5752082" cy="369332"/>
          </a:xfrm>
          <a:prstGeom prst="rect">
            <a:avLst/>
          </a:prstGeom>
          <a:solidFill>
            <a:srgbClr val="FFFF00"/>
          </a:solidFill>
          <a:ln w="57150">
            <a:solidFill>
              <a:schemeClr val="tx1"/>
            </a:solidFill>
          </a:ln>
        </p:spPr>
        <p:txBody>
          <a:bodyPr wrap="square">
            <a:spAutoFit/>
          </a:bodyPr>
          <a:lstStyle/>
          <a:p>
            <a:r>
              <a:rPr lang="tr-TR" dirty="0">
                <a:highlight>
                  <a:srgbClr val="FFFF00"/>
                </a:highlight>
              </a:rPr>
              <a:t>Deniz suyu haricindeki klorürlerin sebep olduğu korozyon</a:t>
            </a:r>
          </a:p>
        </p:txBody>
      </p:sp>
    </p:spTree>
    <p:extLst>
      <p:ext uri="{BB962C8B-B14F-4D97-AF65-F5344CB8AC3E}">
        <p14:creationId xmlns:p14="http://schemas.microsoft.com/office/powerpoint/2010/main" val="358533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610600" y="6319028"/>
            <a:ext cx="2743200" cy="365125"/>
          </a:xfrm>
        </p:spPr>
        <p:txBody>
          <a:bodyPr/>
          <a:lstStyle/>
          <a:p>
            <a:fld id="{07B59D57-41FC-4299-9B9A-4CE2F26EA544}" type="slidenum">
              <a:rPr lang="en-US" smtClean="0"/>
              <a:t>12</a:t>
            </a:fld>
            <a:endParaRPr lang="en-US"/>
          </a:p>
        </p:txBody>
      </p:sp>
      <p:sp>
        <p:nvSpPr>
          <p:cNvPr id="8" name="Metin kutusu 7">
            <a:extLst>
              <a:ext uri="{FF2B5EF4-FFF2-40B4-BE49-F238E27FC236}">
                <a16:creationId xmlns:a16="http://schemas.microsoft.com/office/drawing/2014/main" id="{7EF88C02-DA15-B625-A87D-D5816C62345D}"/>
              </a:ext>
            </a:extLst>
          </p:cNvPr>
          <p:cNvSpPr txBox="1"/>
          <p:nvPr/>
        </p:nvSpPr>
        <p:spPr>
          <a:xfrm>
            <a:off x="9004040" y="1665858"/>
            <a:ext cx="2530927" cy="3139321"/>
          </a:xfrm>
          <a:prstGeom prst="rect">
            <a:avLst/>
          </a:prstGeom>
          <a:noFill/>
          <a:ln w="76200">
            <a:solidFill>
              <a:srgbClr val="00B0F0"/>
            </a:solidFill>
          </a:ln>
        </p:spPr>
        <p:txBody>
          <a:bodyPr wrap="square">
            <a:spAutoFit/>
          </a:bodyPr>
          <a:lstStyle/>
          <a:p>
            <a:pPr algn="just"/>
            <a:r>
              <a:rPr lang="tr-TR" dirty="0"/>
              <a:t>Deniz suyunda önemli miktarlarda bulunabilen tuzlar; sodyum klorür (NaCl), magnezyum klorür (</a:t>
            </a:r>
            <a:r>
              <a:rPr lang="tr-TR" dirty="0" err="1"/>
              <a:t>MgCl</a:t>
            </a:r>
            <a:r>
              <a:rPr lang="tr-TR" dirty="0"/>
              <a:t>), magnezyum sülfat (MgSO4), kalsiyum sülfat (CaSO4), potasyum klorür (</a:t>
            </a:r>
            <a:r>
              <a:rPr lang="tr-TR" dirty="0" err="1"/>
              <a:t>KCl</a:t>
            </a:r>
            <a:r>
              <a:rPr lang="tr-TR" dirty="0"/>
              <a:t>) ve potasyum sülfat (K2SO4) olarak sıralanabilir. </a:t>
            </a:r>
          </a:p>
        </p:txBody>
      </p:sp>
      <p:sp>
        <p:nvSpPr>
          <p:cNvPr id="10" name="Metin kutusu 9">
            <a:extLst>
              <a:ext uri="{FF2B5EF4-FFF2-40B4-BE49-F238E27FC236}">
                <a16:creationId xmlns:a16="http://schemas.microsoft.com/office/drawing/2014/main" id="{48B8DA08-0C72-0984-93EA-5DC297CF5F50}"/>
              </a:ext>
            </a:extLst>
          </p:cNvPr>
          <p:cNvSpPr txBox="1"/>
          <p:nvPr/>
        </p:nvSpPr>
        <p:spPr>
          <a:xfrm>
            <a:off x="9004041" y="934321"/>
            <a:ext cx="2530926" cy="369332"/>
          </a:xfrm>
          <a:prstGeom prst="rect">
            <a:avLst/>
          </a:prstGeom>
          <a:noFill/>
          <a:ln w="76200">
            <a:solidFill>
              <a:srgbClr val="00B0F0"/>
            </a:solidFill>
          </a:ln>
        </p:spPr>
        <p:txBody>
          <a:bodyPr wrap="square">
            <a:spAutoFit/>
          </a:bodyPr>
          <a:lstStyle/>
          <a:p>
            <a:r>
              <a:rPr lang="en-US" dirty="0"/>
              <a:t>B</a:t>
            </a:r>
            <a:r>
              <a:rPr lang="tr-TR" dirty="0" err="1"/>
              <a:t>eton</a:t>
            </a:r>
            <a:r>
              <a:rPr lang="en-US" dirty="0"/>
              <a:t> da </a:t>
            </a:r>
            <a:r>
              <a:rPr lang="en-US" dirty="0" err="1"/>
              <a:t>yaşlanır</a:t>
            </a:r>
            <a:r>
              <a:rPr lang="en-US" dirty="0"/>
              <a:t>.</a:t>
            </a:r>
            <a:endParaRPr lang="tr-TR" dirty="0"/>
          </a:p>
        </p:txBody>
      </p:sp>
      <p:sp>
        <p:nvSpPr>
          <p:cNvPr id="16" name="Metin kutusu 15">
            <a:extLst>
              <a:ext uri="{FF2B5EF4-FFF2-40B4-BE49-F238E27FC236}">
                <a16:creationId xmlns:a16="http://schemas.microsoft.com/office/drawing/2014/main" id="{AB4214FF-8F79-DE58-FEAD-F34AC6714D1D}"/>
              </a:ext>
            </a:extLst>
          </p:cNvPr>
          <p:cNvSpPr txBox="1"/>
          <p:nvPr/>
        </p:nvSpPr>
        <p:spPr>
          <a:xfrm>
            <a:off x="1152747" y="934321"/>
            <a:ext cx="6449532" cy="369332"/>
          </a:xfrm>
          <a:prstGeom prst="rect">
            <a:avLst/>
          </a:prstGeom>
          <a:solidFill>
            <a:srgbClr val="FFFF00"/>
          </a:solidFill>
          <a:ln w="57150">
            <a:solidFill>
              <a:schemeClr val="tx1"/>
            </a:solidFill>
          </a:ln>
        </p:spPr>
        <p:txBody>
          <a:bodyPr wrap="square">
            <a:spAutoFit/>
          </a:bodyPr>
          <a:lstStyle/>
          <a:p>
            <a:r>
              <a:rPr lang="tr-TR" dirty="0"/>
              <a:t>Deniz suyundan kaynaklanan klorürlerin sebep </a:t>
            </a:r>
            <a:r>
              <a:rPr lang="tr-TR" dirty="0" err="1"/>
              <a:t>olduğ</a:t>
            </a:r>
            <a:r>
              <a:rPr lang="en-US" dirty="0"/>
              <a:t>u</a:t>
            </a:r>
            <a:r>
              <a:rPr lang="tr-TR" dirty="0"/>
              <a:t> korozyon</a:t>
            </a:r>
          </a:p>
        </p:txBody>
      </p:sp>
      <p:pic>
        <p:nvPicPr>
          <p:cNvPr id="3" name="Resim 2">
            <a:extLst>
              <a:ext uri="{FF2B5EF4-FFF2-40B4-BE49-F238E27FC236}">
                <a16:creationId xmlns:a16="http://schemas.microsoft.com/office/drawing/2014/main" id="{74BD8F7E-4AE9-BDE7-E288-3895498C2C27}"/>
              </a:ext>
            </a:extLst>
          </p:cNvPr>
          <p:cNvPicPr>
            <a:picLocks noChangeAspect="1"/>
          </p:cNvPicPr>
          <p:nvPr/>
        </p:nvPicPr>
        <p:blipFill>
          <a:blip r:embed="rId2"/>
          <a:stretch>
            <a:fillRect/>
          </a:stretch>
        </p:blipFill>
        <p:spPr>
          <a:xfrm>
            <a:off x="115892" y="1308969"/>
            <a:ext cx="7858125" cy="5314950"/>
          </a:xfrm>
          <a:prstGeom prst="rect">
            <a:avLst/>
          </a:prstGeom>
        </p:spPr>
      </p:pic>
    </p:spTree>
    <p:extLst>
      <p:ext uri="{BB962C8B-B14F-4D97-AF65-F5344CB8AC3E}">
        <p14:creationId xmlns:p14="http://schemas.microsoft.com/office/powerpoint/2010/main" val="403000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610600" y="6319028"/>
            <a:ext cx="2743200" cy="365125"/>
          </a:xfrm>
        </p:spPr>
        <p:txBody>
          <a:bodyPr/>
          <a:lstStyle/>
          <a:p>
            <a:fld id="{07B59D57-41FC-4299-9B9A-4CE2F26EA544}" type="slidenum">
              <a:rPr lang="en-US" smtClean="0"/>
              <a:t>13</a:t>
            </a:fld>
            <a:endParaRPr lang="en-US"/>
          </a:p>
        </p:txBody>
      </p:sp>
      <p:sp>
        <p:nvSpPr>
          <p:cNvPr id="8" name="Metin kutusu 7">
            <a:extLst>
              <a:ext uri="{FF2B5EF4-FFF2-40B4-BE49-F238E27FC236}">
                <a16:creationId xmlns:a16="http://schemas.microsoft.com/office/drawing/2014/main" id="{7EF88C02-DA15-B625-A87D-D5816C62345D}"/>
              </a:ext>
            </a:extLst>
          </p:cNvPr>
          <p:cNvSpPr txBox="1"/>
          <p:nvPr/>
        </p:nvSpPr>
        <p:spPr>
          <a:xfrm>
            <a:off x="7793665" y="3417151"/>
            <a:ext cx="3060818" cy="2585323"/>
          </a:xfrm>
          <a:prstGeom prst="rect">
            <a:avLst/>
          </a:prstGeom>
          <a:noFill/>
          <a:ln w="76200">
            <a:solidFill>
              <a:srgbClr val="00B0F0"/>
            </a:solidFill>
          </a:ln>
        </p:spPr>
        <p:txBody>
          <a:bodyPr wrap="square">
            <a:spAutoFit/>
          </a:bodyPr>
          <a:lstStyle/>
          <a:p>
            <a:pPr algn="just"/>
            <a:r>
              <a:rPr lang="tr-TR" dirty="0"/>
              <a:t>Ayrıca beton tasarımı kadar önemli bir diğer husus da </a:t>
            </a:r>
            <a:r>
              <a:rPr lang="tr-TR" dirty="0">
                <a:highlight>
                  <a:srgbClr val="FFFF00"/>
                </a:highlight>
              </a:rPr>
              <a:t>pas payı</a:t>
            </a:r>
            <a:r>
              <a:rPr lang="tr-TR" dirty="0"/>
              <a:t> tabakasıdır. Uzun servis ömrüne sahip bir deniz veya liman yapısı elde etmek için geçirimsiz bir beton kullanılmalı, uygun pas payına sahip, çatlak içermeyen elemanlar elde edilmelidir</a:t>
            </a:r>
          </a:p>
        </p:txBody>
      </p:sp>
      <p:sp>
        <p:nvSpPr>
          <p:cNvPr id="10" name="Metin kutusu 9">
            <a:extLst>
              <a:ext uri="{FF2B5EF4-FFF2-40B4-BE49-F238E27FC236}">
                <a16:creationId xmlns:a16="http://schemas.microsoft.com/office/drawing/2014/main" id="{48B8DA08-0C72-0984-93EA-5DC297CF5F50}"/>
              </a:ext>
            </a:extLst>
          </p:cNvPr>
          <p:cNvSpPr txBox="1"/>
          <p:nvPr/>
        </p:nvSpPr>
        <p:spPr>
          <a:xfrm>
            <a:off x="899338" y="3417152"/>
            <a:ext cx="4242390" cy="2585323"/>
          </a:xfrm>
          <a:prstGeom prst="rect">
            <a:avLst/>
          </a:prstGeom>
          <a:solidFill>
            <a:srgbClr val="FFFF00"/>
          </a:solidFill>
          <a:ln w="76200">
            <a:solidFill>
              <a:srgbClr val="00B0F0"/>
            </a:solidFill>
          </a:ln>
        </p:spPr>
        <p:txBody>
          <a:bodyPr wrap="square">
            <a:spAutoFit/>
          </a:bodyPr>
          <a:lstStyle/>
          <a:p>
            <a:pPr algn="just"/>
            <a:r>
              <a:rPr lang="en-US" dirty="0" err="1"/>
              <a:t>Yanlış</a:t>
            </a:r>
            <a:r>
              <a:rPr lang="en-US" dirty="0"/>
              <a:t> </a:t>
            </a:r>
            <a:r>
              <a:rPr lang="tr-TR" dirty="0"/>
              <a:t>bir algı </a:t>
            </a:r>
            <a:endParaRPr lang="en-US" dirty="0"/>
          </a:p>
          <a:p>
            <a:pPr algn="just"/>
            <a:r>
              <a:rPr lang="tr-TR" dirty="0"/>
              <a:t>C3A içeriği </a:t>
            </a:r>
            <a:r>
              <a:rPr lang="en-US" dirty="0"/>
              <a:t>için </a:t>
            </a:r>
            <a:r>
              <a:rPr lang="en-US" dirty="0" err="1"/>
              <a:t>sınır</a:t>
            </a:r>
            <a:r>
              <a:rPr lang="en-US" dirty="0"/>
              <a:t> var.</a:t>
            </a:r>
          </a:p>
          <a:p>
            <a:pPr algn="just"/>
            <a:r>
              <a:rPr lang="tr-TR" dirty="0"/>
              <a:t>Oysa çimentodaki C3A bileşeni klorür iyonlarını bağlayarak </a:t>
            </a:r>
            <a:r>
              <a:rPr lang="tr-TR" dirty="0" err="1"/>
              <a:t>Friedel</a:t>
            </a:r>
            <a:r>
              <a:rPr lang="tr-TR" dirty="0"/>
              <a:t> tuzu oluşturmakta ve klorür geçirimsizliğine olumlu katkıda bulunmaktadır. Bu nedenle deniz suyu etkisi olan yapılarda klorür etkisinin baskın etki olduğu dikkate alınıp çimento seçimi buna göre yapılmalıdır.</a:t>
            </a:r>
          </a:p>
        </p:txBody>
      </p:sp>
      <p:sp>
        <p:nvSpPr>
          <p:cNvPr id="16" name="Metin kutusu 15">
            <a:extLst>
              <a:ext uri="{FF2B5EF4-FFF2-40B4-BE49-F238E27FC236}">
                <a16:creationId xmlns:a16="http://schemas.microsoft.com/office/drawing/2014/main" id="{AB4214FF-8F79-DE58-FEAD-F34AC6714D1D}"/>
              </a:ext>
            </a:extLst>
          </p:cNvPr>
          <p:cNvSpPr txBox="1"/>
          <p:nvPr/>
        </p:nvSpPr>
        <p:spPr>
          <a:xfrm>
            <a:off x="2871234" y="838627"/>
            <a:ext cx="6449532" cy="369332"/>
          </a:xfrm>
          <a:prstGeom prst="rect">
            <a:avLst/>
          </a:prstGeom>
          <a:solidFill>
            <a:srgbClr val="FFFF00"/>
          </a:solidFill>
          <a:ln w="57150">
            <a:solidFill>
              <a:schemeClr val="tx1"/>
            </a:solidFill>
          </a:ln>
        </p:spPr>
        <p:txBody>
          <a:bodyPr wrap="square">
            <a:spAutoFit/>
          </a:bodyPr>
          <a:lstStyle/>
          <a:p>
            <a:r>
              <a:rPr lang="tr-TR" dirty="0"/>
              <a:t>Deniz suyundan kaynaklanan klorürlerin sebep </a:t>
            </a:r>
            <a:r>
              <a:rPr lang="tr-TR" dirty="0" err="1"/>
              <a:t>olduğ</a:t>
            </a:r>
            <a:r>
              <a:rPr lang="en-US" dirty="0"/>
              <a:t>u</a:t>
            </a:r>
            <a:r>
              <a:rPr lang="tr-TR" dirty="0"/>
              <a:t> korozyon</a:t>
            </a:r>
          </a:p>
        </p:txBody>
      </p:sp>
      <p:sp>
        <p:nvSpPr>
          <p:cNvPr id="4" name="Metin kutusu 3">
            <a:extLst>
              <a:ext uri="{FF2B5EF4-FFF2-40B4-BE49-F238E27FC236}">
                <a16:creationId xmlns:a16="http://schemas.microsoft.com/office/drawing/2014/main" id="{796FB633-C30B-AB7F-688C-98622D5C6A6C}"/>
              </a:ext>
            </a:extLst>
          </p:cNvPr>
          <p:cNvSpPr txBox="1"/>
          <p:nvPr/>
        </p:nvSpPr>
        <p:spPr>
          <a:xfrm>
            <a:off x="2168156" y="1712391"/>
            <a:ext cx="7855688" cy="1200329"/>
          </a:xfrm>
          <a:prstGeom prst="rect">
            <a:avLst/>
          </a:prstGeom>
          <a:noFill/>
          <a:ln w="76200">
            <a:solidFill>
              <a:srgbClr val="00B0F0"/>
            </a:solidFill>
          </a:ln>
        </p:spPr>
        <p:txBody>
          <a:bodyPr wrap="square">
            <a:spAutoFit/>
          </a:bodyPr>
          <a:lstStyle/>
          <a:p>
            <a:r>
              <a:rPr lang="tr-TR" dirty="0"/>
              <a:t>Betonda deniz suyu etkisi birçok etkenin birlikte bulunduğu bir durumdur. Bu etkilerden özellikle klora bağlı korozyon en hızlı hasar oluşturan mekanizmadır, ancak deniz suyu ile teması olan bazı yapılarda sülfata dayanıklı çimento kullanılması gerekliliğine dair yanlış bir algı bulunmaktadır.</a:t>
            </a:r>
          </a:p>
        </p:txBody>
      </p:sp>
    </p:spTree>
    <p:extLst>
      <p:ext uri="{BB962C8B-B14F-4D97-AF65-F5344CB8AC3E}">
        <p14:creationId xmlns:p14="http://schemas.microsoft.com/office/powerpoint/2010/main" val="345719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610600" y="6319028"/>
            <a:ext cx="2743200" cy="365125"/>
          </a:xfrm>
        </p:spPr>
        <p:txBody>
          <a:bodyPr/>
          <a:lstStyle/>
          <a:p>
            <a:fld id="{07B59D57-41FC-4299-9B9A-4CE2F26EA544}" type="slidenum">
              <a:rPr lang="en-US" smtClean="0"/>
              <a:t>14</a:t>
            </a:fld>
            <a:endParaRPr lang="en-US"/>
          </a:p>
        </p:txBody>
      </p:sp>
      <p:sp>
        <p:nvSpPr>
          <p:cNvPr id="8" name="Metin kutusu 7">
            <a:extLst>
              <a:ext uri="{FF2B5EF4-FFF2-40B4-BE49-F238E27FC236}">
                <a16:creationId xmlns:a16="http://schemas.microsoft.com/office/drawing/2014/main" id="{7EF88C02-DA15-B625-A87D-D5816C62345D}"/>
              </a:ext>
            </a:extLst>
          </p:cNvPr>
          <p:cNvSpPr txBox="1"/>
          <p:nvPr/>
        </p:nvSpPr>
        <p:spPr>
          <a:xfrm>
            <a:off x="7187609" y="2611011"/>
            <a:ext cx="4485581" cy="1200329"/>
          </a:xfrm>
          <a:prstGeom prst="rect">
            <a:avLst/>
          </a:prstGeom>
          <a:noFill/>
          <a:ln w="76200">
            <a:solidFill>
              <a:srgbClr val="00B0F0"/>
            </a:solidFill>
          </a:ln>
        </p:spPr>
        <p:txBody>
          <a:bodyPr wrap="square">
            <a:spAutoFit/>
          </a:bodyPr>
          <a:lstStyle/>
          <a:p>
            <a:pPr algn="just"/>
            <a:r>
              <a:rPr lang="tr-TR"/>
              <a:t>Betonda donma-çözülme etkisi, beton bünyesindeki suyunun donma ve ardından tekrar çözülme süreçleri sonucu meydana gelen bir tür beton bozulmasıdır.</a:t>
            </a:r>
            <a:endParaRPr lang="tr-TR" dirty="0"/>
          </a:p>
        </p:txBody>
      </p:sp>
      <p:sp>
        <p:nvSpPr>
          <p:cNvPr id="10" name="Metin kutusu 9">
            <a:extLst>
              <a:ext uri="{FF2B5EF4-FFF2-40B4-BE49-F238E27FC236}">
                <a16:creationId xmlns:a16="http://schemas.microsoft.com/office/drawing/2014/main" id="{48B8DA08-0C72-0984-93EA-5DC297CF5F50}"/>
              </a:ext>
            </a:extLst>
          </p:cNvPr>
          <p:cNvSpPr txBox="1"/>
          <p:nvPr/>
        </p:nvSpPr>
        <p:spPr>
          <a:xfrm>
            <a:off x="7930152" y="1359947"/>
            <a:ext cx="2530926" cy="369332"/>
          </a:xfrm>
          <a:prstGeom prst="rect">
            <a:avLst/>
          </a:prstGeom>
          <a:noFill/>
          <a:ln w="76200">
            <a:solidFill>
              <a:srgbClr val="00B0F0"/>
            </a:solidFill>
          </a:ln>
        </p:spPr>
        <p:txBody>
          <a:bodyPr wrap="square">
            <a:spAutoFit/>
          </a:bodyPr>
          <a:lstStyle/>
          <a:p>
            <a:r>
              <a:rPr lang="en-US" dirty="0"/>
              <a:t>B</a:t>
            </a:r>
            <a:r>
              <a:rPr lang="tr-TR" dirty="0" err="1"/>
              <a:t>eton</a:t>
            </a:r>
            <a:r>
              <a:rPr lang="en-US" dirty="0"/>
              <a:t> da </a:t>
            </a:r>
            <a:r>
              <a:rPr lang="en-US" dirty="0" err="1"/>
              <a:t>bozulur</a:t>
            </a:r>
            <a:r>
              <a:rPr lang="en-US" dirty="0"/>
              <a:t>.</a:t>
            </a:r>
            <a:endParaRPr lang="tr-TR" dirty="0"/>
          </a:p>
        </p:txBody>
      </p:sp>
      <p:sp>
        <p:nvSpPr>
          <p:cNvPr id="16" name="Metin kutusu 15">
            <a:extLst>
              <a:ext uri="{FF2B5EF4-FFF2-40B4-BE49-F238E27FC236}">
                <a16:creationId xmlns:a16="http://schemas.microsoft.com/office/drawing/2014/main" id="{AB4214FF-8F79-DE58-FEAD-F34AC6714D1D}"/>
              </a:ext>
            </a:extLst>
          </p:cNvPr>
          <p:cNvSpPr txBox="1"/>
          <p:nvPr/>
        </p:nvSpPr>
        <p:spPr>
          <a:xfrm>
            <a:off x="0" y="108882"/>
            <a:ext cx="7783033" cy="369332"/>
          </a:xfrm>
          <a:prstGeom prst="rect">
            <a:avLst/>
          </a:prstGeom>
          <a:solidFill>
            <a:srgbClr val="FFFF00"/>
          </a:solidFill>
          <a:ln w="57150">
            <a:solidFill>
              <a:schemeClr val="tx1"/>
            </a:solidFill>
          </a:ln>
        </p:spPr>
        <p:txBody>
          <a:bodyPr wrap="square">
            <a:spAutoFit/>
          </a:bodyPr>
          <a:lstStyle/>
          <a:p>
            <a:r>
              <a:rPr lang="tr-TR" dirty="0"/>
              <a:t>Buz çözücü maddenin de bulunduğu veya bulunmadığı donma/çözülme etkisi</a:t>
            </a:r>
          </a:p>
        </p:txBody>
      </p:sp>
      <p:pic>
        <p:nvPicPr>
          <p:cNvPr id="4" name="Resim 3">
            <a:extLst>
              <a:ext uri="{FF2B5EF4-FFF2-40B4-BE49-F238E27FC236}">
                <a16:creationId xmlns:a16="http://schemas.microsoft.com/office/drawing/2014/main" id="{31900F33-E9FB-F5AF-B19D-412CDAC2DB5E}"/>
              </a:ext>
            </a:extLst>
          </p:cNvPr>
          <p:cNvPicPr>
            <a:picLocks noChangeAspect="1"/>
          </p:cNvPicPr>
          <p:nvPr/>
        </p:nvPicPr>
        <p:blipFill>
          <a:blip r:embed="rId2"/>
          <a:stretch>
            <a:fillRect/>
          </a:stretch>
        </p:blipFill>
        <p:spPr>
          <a:xfrm>
            <a:off x="0" y="478214"/>
            <a:ext cx="6966540" cy="6379786"/>
          </a:xfrm>
          <a:prstGeom prst="rect">
            <a:avLst/>
          </a:prstGeom>
        </p:spPr>
      </p:pic>
    </p:spTree>
    <p:extLst>
      <p:ext uri="{BB962C8B-B14F-4D97-AF65-F5344CB8AC3E}">
        <p14:creationId xmlns:p14="http://schemas.microsoft.com/office/powerpoint/2010/main" val="30198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610600" y="6319028"/>
            <a:ext cx="2743200" cy="365125"/>
          </a:xfrm>
        </p:spPr>
        <p:txBody>
          <a:bodyPr/>
          <a:lstStyle/>
          <a:p>
            <a:fld id="{07B59D57-41FC-4299-9B9A-4CE2F26EA544}" type="slidenum">
              <a:rPr lang="en-US" smtClean="0"/>
              <a:t>15</a:t>
            </a:fld>
            <a:endParaRPr lang="en-US"/>
          </a:p>
        </p:txBody>
      </p:sp>
      <p:sp>
        <p:nvSpPr>
          <p:cNvPr id="8" name="Metin kutusu 7">
            <a:extLst>
              <a:ext uri="{FF2B5EF4-FFF2-40B4-BE49-F238E27FC236}">
                <a16:creationId xmlns:a16="http://schemas.microsoft.com/office/drawing/2014/main" id="{7EF88C02-DA15-B625-A87D-D5816C62345D}"/>
              </a:ext>
            </a:extLst>
          </p:cNvPr>
          <p:cNvSpPr txBox="1"/>
          <p:nvPr/>
        </p:nvSpPr>
        <p:spPr>
          <a:xfrm>
            <a:off x="7651484" y="1859339"/>
            <a:ext cx="4485581" cy="3139321"/>
          </a:xfrm>
          <a:prstGeom prst="rect">
            <a:avLst/>
          </a:prstGeom>
          <a:noFill/>
          <a:ln w="76200">
            <a:solidFill>
              <a:srgbClr val="00B0F0"/>
            </a:solidFill>
          </a:ln>
        </p:spPr>
        <p:txBody>
          <a:bodyPr wrap="square">
            <a:spAutoFit/>
          </a:bodyPr>
          <a:lstStyle/>
          <a:p>
            <a:pPr algn="just"/>
            <a:r>
              <a:rPr lang="tr-TR" dirty="0"/>
              <a:t>Gerek doğal sularda gerekse atık sularda çeşitli sülfatlar az veya çok miktarlarda bulunurlar. Özellikle yeraltı sularında sülfat iyonlarının miktarı çok fazla olabilir. Bazı zeminlerde de zararlı olabilecek miktarlarda sülfat iyonu bulunur. Bu sülfat iyonları betona nüfuz ederek burada çimentonun hidratasyonuyla elde edilen </a:t>
            </a:r>
            <a:r>
              <a:rPr lang="tr-TR" dirty="0">
                <a:highlight>
                  <a:srgbClr val="FFFF00"/>
                </a:highlight>
              </a:rPr>
              <a:t>kalsiyum hidroksit </a:t>
            </a:r>
            <a:r>
              <a:rPr lang="tr-TR" dirty="0"/>
              <a:t>(CH) ve </a:t>
            </a:r>
            <a:r>
              <a:rPr lang="tr-TR" dirty="0">
                <a:highlight>
                  <a:srgbClr val="FFFF00"/>
                </a:highlight>
              </a:rPr>
              <a:t>kalsiyum </a:t>
            </a:r>
            <a:r>
              <a:rPr lang="tr-TR" dirty="0" err="1">
                <a:highlight>
                  <a:srgbClr val="FFFF00"/>
                </a:highlight>
              </a:rPr>
              <a:t>aluminat</a:t>
            </a:r>
            <a:r>
              <a:rPr lang="tr-TR" dirty="0">
                <a:highlight>
                  <a:srgbClr val="FFFF00"/>
                </a:highlight>
              </a:rPr>
              <a:t> hidratlar</a:t>
            </a:r>
            <a:r>
              <a:rPr lang="tr-TR" dirty="0"/>
              <a:t>la (C-A-H) reaksiyona girerek, sırasıyla </a:t>
            </a:r>
            <a:r>
              <a:rPr lang="tr-TR" dirty="0">
                <a:highlight>
                  <a:srgbClr val="FFFF00"/>
                </a:highlight>
              </a:rPr>
              <a:t>alçı</a:t>
            </a:r>
            <a:r>
              <a:rPr lang="tr-TR" dirty="0"/>
              <a:t> ve </a:t>
            </a:r>
            <a:r>
              <a:rPr lang="tr-TR" dirty="0">
                <a:highlight>
                  <a:srgbClr val="FFFF00"/>
                </a:highlight>
              </a:rPr>
              <a:t>etrenjit</a:t>
            </a:r>
            <a:r>
              <a:rPr lang="tr-TR" dirty="0"/>
              <a:t> adı verilen ürünler oluştururlar.</a:t>
            </a:r>
          </a:p>
        </p:txBody>
      </p:sp>
      <p:sp>
        <p:nvSpPr>
          <p:cNvPr id="10" name="Metin kutusu 9">
            <a:extLst>
              <a:ext uri="{FF2B5EF4-FFF2-40B4-BE49-F238E27FC236}">
                <a16:creationId xmlns:a16="http://schemas.microsoft.com/office/drawing/2014/main" id="{48B8DA08-0C72-0984-93EA-5DC297CF5F50}"/>
              </a:ext>
            </a:extLst>
          </p:cNvPr>
          <p:cNvSpPr txBox="1"/>
          <p:nvPr/>
        </p:nvSpPr>
        <p:spPr>
          <a:xfrm>
            <a:off x="8206599" y="810447"/>
            <a:ext cx="2530926" cy="369332"/>
          </a:xfrm>
          <a:prstGeom prst="rect">
            <a:avLst/>
          </a:prstGeom>
          <a:noFill/>
          <a:ln w="76200">
            <a:solidFill>
              <a:srgbClr val="00B0F0"/>
            </a:solidFill>
          </a:ln>
        </p:spPr>
        <p:txBody>
          <a:bodyPr wrap="square">
            <a:spAutoFit/>
          </a:bodyPr>
          <a:lstStyle/>
          <a:p>
            <a:r>
              <a:rPr lang="en-US" dirty="0"/>
              <a:t>B</a:t>
            </a:r>
            <a:r>
              <a:rPr lang="tr-TR" dirty="0" err="1"/>
              <a:t>eton</a:t>
            </a:r>
            <a:r>
              <a:rPr lang="en-US" dirty="0"/>
              <a:t> da </a:t>
            </a:r>
            <a:r>
              <a:rPr lang="en-US" dirty="0" err="1"/>
              <a:t>genleşir</a:t>
            </a:r>
            <a:r>
              <a:rPr lang="en-US" dirty="0"/>
              <a:t>.</a:t>
            </a:r>
            <a:endParaRPr lang="tr-TR" dirty="0"/>
          </a:p>
        </p:txBody>
      </p:sp>
      <p:sp>
        <p:nvSpPr>
          <p:cNvPr id="16" name="Metin kutusu 15">
            <a:extLst>
              <a:ext uri="{FF2B5EF4-FFF2-40B4-BE49-F238E27FC236}">
                <a16:creationId xmlns:a16="http://schemas.microsoft.com/office/drawing/2014/main" id="{AB4214FF-8F79-DE58-FEAD-F34AC6714D1D}"/>
              </a:ext>
            </a:extLst>
          </p:cNvPr>
          <p:cNvSpPr txBox="1"/>
          <p:nvPr/>
        </p:nvSpPr>
        <p:spPr>
          <a:xfrm>
            <a:off x="935666" y="213998"/>
            <a:ext cx="6478328" cy="646331"/>
          </a:xfrm>
          <a:prstGeom prst="rect">
            <a:avLst/>
          </a:prstGeom>
          <a:solidFill>
            <a:srgbClr val="FFFF00"/>
          </a:solidFill>
          <a:ln w="57150">
            <a:solidFill>
              <a:schemeClr val="tx1"/>
            </a:solidFill>
          </a:ln>
        </p:spPr>
        <p:txBody>
          <a:bodyPr wrap="square">
            <a:spAutoFit/>
          </a:bodyPr>
          <a:lstStyle/>
          <a:p>
            <a:r>
              <a:rPr lang="tr-TR" dirty="0"/>
              <a:t>Betonun kimyasal etkilere maruz kalması</a:t>
            </a:r>
            <a:endParaRPr lang="en-US" dirty="0"/>
          </a:p>
          <a:p>
            <a:endParaRPr lang="tr-TR" dirty="0"/>
          </a:p>
        </p:txBody>
      </p:sp>
      <p:pic>
        <p:nvPicPr>
          <p:cNvPr id="3" name="Resim 2">
            <a:extLst>
              <a:ext uri="{FF2B5EF4-FFF2-40B4-BE49-F238E27FC236}">
                <a16:creationId xmlns:a16="http://schemas.microsoft.com/office/drawing/2014/main" id="{19192595-F0FE-37DD-C3FF-C35078DE719F}"/>
              </a:ext>
            </a:extLst>
          </p:cNvPr>
          <p:cNvPicPr>
            <a:picLocks noChangeAspect="1"/>
          </p:cNvPicPr>
          <p:nvPr/>
        </p:nvPicPr>
        <p:blipFill>
          <a:blip r:embed="rId2"/>
          <a:stretch>
            <a:fillRect/>
          </a:stretch>
        </p:blipFill>
        <p:spPr>
          <a:xfrm>
            <a:off x="0" y="637045"/>
            <a:ext cx="7413994" cy="6112073"/>
          </a:xfrm>
          <a:prstGeom prst="rect">
            <a:avLst/>
          </a:prstGeom>
        </p:spPr>
      </p:pic>
    </p:spTree>
    <p:extLst>
      <p:ext uri="{BB962C8B-B14F-4D97-AF65-F5344CB8AC3E}">
        <p14:creationId xmlns:p14="http://schemas.microsoft.com/office/powerpoint/2010/main" val="209368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2FBFE76-AD5A-81FF-8B76-19CEBDB75F3C}"/>
              </a:ext>
            </a:extLst>
          </p:cNvPr>
          <p:cNvSpPr>
            <a:spLocks noGrp="1"/>
          </p:cNvSpPr>
          <p:nvPr>
            <p:ph type="sldNum" sz="quarter" idx="12"/>
          </p:nvPr>
        </p:nvSpPr>
        <p:spPr/>
        <p:txBody>
          <a:bodyPr/>
          <a:lstStyle/>
          <a:p>
            <a:fld id="{07B59D57-41FC-4299-9B9A-4CE2F26EA544}" type="slidenum">
              <a:rPr lang="en-US" smtClean="0"/>
              <a:t>16</a:t>
            </a:fld>
            <a:endParaRPr lang="en-US"/>
          </a:p>
        </p:txBody>
      </p:sp>
      <p:pic>
        <p:nvPicPr>
          <p:cNvPr id="6" name="Resim 5">
            <a:extLst>
              <a:ext uri="{FF2B5EF4-FFF2-40B4-BE49-F238E27FC236}">
                <a16:creationId xmlns:a16="http://schemas.microsoft.com/office/drawing/2014/main" id="{890D4E3A-BC6F-DF0D-9CAE-1F47470CBDA7}"/>
              </a:ext>
            </a:extLst>
          </p:cNvPr>
          <p:cNvPicPr>
            <a:picLocks noChangeAspect="1"/>
          </p:cNvPicPr>
          <p:nvPr/>
        </p:nvPicPr>
        <p:blipFill>
          <a:blip r:embed="rId2"/>
          <a:stretch>
            <a:fillRect/>
          </a:stretch>
        </p:blipFill>
        <p:spPr>
          <a:xfrm>
            <a:off x="0" y="0"/>
            <a:ext cx="6400224" cy="6858000"/>
          </a:xfrm>
          <a:prstGeom prst="rect">
            <a:avLst/>
          </a:prstGeom>
        </p:spPr>
      </p:pic>
    </p:spTree>
    <p:extLst>
      <p:ext uri="{BB962C8B-B14F-4D97-AF65-F5344CB8AC3E}">
        <p14:creationId xmlns:p14="http://schemas.microsoft.com/office/powerpoint/2010/main" val="29093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610600" y="6319028"/>
            <a:ext cx="2743200" cy="365125"/>
          </a:xfrm>
        </p:spPr>
        <p:txBody>
          <a:bodyPr/>
          <a:lstStyle/>
          <a:p>
            <a:fld id="{07B59D57-41FC-4299-9B9A-4CE2F26EA544}" type="slidenum">
              <a:rPr lang="en-US" smtClean="0"/>
              <a:t>17</a:t>
            </a:fld>
            <a:endParaRPr lang="en-US"/>
          </a:p>
        </p:txBody>
      </p:sp>
      <p:sp>
        <p:nvSpPr>
          <p:cNvPr id="10" name="Metin kutusu 9">
            <a:extLst>
              <a:ext uri="{FF2B5EF4-FFF2-40B4-BE49-F238E27FC236}">
                <a16:creationId xmlns:a16="http://schemas.microsoft.com/office/drawing/2014/main" id="{48B8DA08-0C72-0984-93EA-5DC297CF5F50}"/>
              </a:ext>
            </a:extLst>
          </p:cNvPr>
          <p:cNvSpPr txBox="1"/>
          <p:nvPr/>
        </p:nvSpPr>
        <p:spPr>
          <a:xfrm>
            <a:off x="8822874" y="3105680"/>
            <a:ext cx="2530926" cy="369332"/>
          </a:xfrm>
          <a:prstGeom prst="rect">
            <a:avLst/>
          </a:prstGeom>
          <a:noFill/>
          <a:ln w="76200">
            <a:solidFill>
              <a:srgbClr val="00B0F0"/>
            </a:solidFill>
          </a:ln>
        </p:spPr>
        <p:txBody>
          <a:bodyPr wrap="square">
            <a:spAutoFit/>
          </a:bodyPr>
          <a:lstStyle/>
          <a:p>
            <a:r>
              <a:rPr lang="en-US" dirty="0"/>
              <a:t>B</a:t>
            </a:r>
            <a:r>
              <a:rPr lang="tr-TR" dirty="0" err="1"/>
              <a:t>eton</a:t>
            </a:r>
            <a:r>
              <a:rPr lang="en-US" dirty="0"/>
              <a:t> da </a:t>
            </a:r>
            <a:r>
              <a:rPr lang="en-US" dirty="0" err="1"/>
              <a:t>aşınır</a:t>
            </a:r>
            <a:r>
              <a:rPr lang="en-US" dirty="0"/>
              <a:t>.</a:t>
            </a:r>
            <a:endParaRPr lang="tr-TR" dirty="0"/>
          </a:p>
        </p:txBody>
      </p:sp>
      <p:sp>
        <p:nvSpPr>
          <p:cNvPr id="16" name="Metin kutusu 15">
            <a:extLst>
              <a:ext uri="{FF2B5EF4-FFF2-40B4-BE49-F238E27FC236}">
                <a16:creationId xmlns:a16="http://schemas.microsoft.com/office/drawing/2014/main" id="{AB4214FF-8F79-DE58-FEAD-F34AC6714D1D}"/>
              </a:ext>
            </a:extLst>
          </p:cNvPr>
          <p:cNvSpPr txBox="1"/>
          <p:nvPr/>
        </p:nvSpPr>
        <p:spPr>
          <a:xfrm>
            <a:off x="914402" y="164116"/>
            <a:ext cx="6478328" cy="646331"/>
          </a:xfrm>
          <a:prstGeom prst="rect">
            <a:avLst/>
          </a:prstGeom>
          <a:solidFill>
            <a:srgbClr val="FFFF00"/>
          </a:solidFill>
          <a:ln w="57150">
            <a:solidFill>
              <a:schemeClr val="tx1"/>
            </a:solidFill>
          </a:ln>
        </p:spPr>
        <p:txBody>
          <a:bodyPr wrap="square">
            <a:spAutoFit/>
          </a:bodyPr>
          <a:lstStyle/>
          <a:p>
            <a:r>
              <a:rPr lang="tr-TR" dirty="0"/>
              <a:t>Betonun </a:t>
            </a:r>
            <a:r>
              <a:rPr lang="en-US" dirty="0"/>
              <a:t>mekanik </a:t>
            </a:r>
            <a:r>
              <a:rPr lang="en-US" dirty="0" err="1"/>
              <a:t>aşınma</a:t>
            </a:r>
            <a:endParaRPr lang="en-US" dirty="0"/>
          </a:p>
          <a:p>
            <a:endParaRPr lang="tr-TR" dirty="0"/>
          </a:p>
        </p:txBody>
      </p:sp>
      <p:pic>
        <p:nvPicPr>
          <p:cNvPr id="4" name="Resim 3">
            <a:extLst>
              <a:ext uri="{FF2B5EF4-FFF2-40B4-BE49-F238E27FC236}">
                <a16:creationId xmlns:a16="http://schemas.microsoft.com/office/drawing/2014/main" id="{E5313C6E-167D-4C55-FC1E-BF0C06772A36}"/>
              </a:ext>
            </a:extLst>
          </p:cNvPr>
          <p:cNvPicPr>
            <a:picLocks noChangeAspect="1"/>
          </p:cNvPicPr>
          <p:nvPr/>
        </p:nvPicPr>
        <p:blipFill>
          <a:blip r:embed="rId2"/>
          <a:stretch>
            <a:fillRect/>
          </a:stretch>
        </p:blipFill>
        <p:spPr>
          <a:xfrm>
            <a:off x="0" y="1079016"/>
            <a:ext cx="7644964" cy="5504374"/>
          </a:xfrm>
          <a:prstGeom prst="rect">
            <a:avLst/>
          </a:prstGeom>
        </p:spPr>
      </p:pic>
    </p:spTree>
    <p:extLst>
      <p:ext uri="{BB962C8B-B14F-4D97-AF65-F5344CB8AC3E}">
        <p14:creationId xmlns:p14="http://schemas.microsoft.com/office/powerpoint/2010/main" val="40961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481CA677-C48E-4EC3-E9EE-D03D462FAAF3}"/>
              </a:ext>
            </a:extLst>
          </p:cNvPr>
          <p:cNvSpPr>
            <a:spLocks noGrp="1"/>
          </p:cNvSpPr>
          <p:nvPr>
            <p:ph type="sldNum" sz="quarter" idx="12"/>
          </p:nvPr>
        </p:nvSpPr>
        <p:spPr>
          <a:xfrm>
            <a:off x="8610600" y="6319028"/>
            <a:ext cx="2743200" cy="365125"/>
          </a:xfrm>
        </p:spPr>
        <p:txBody>
          <a:bodyPr/>
          <a:lstStyle/>
          <a:p>
            <a:fld id="{07B59D57-41FC-4299-9B9A-4CE2F26EA544}" type="slidenum">
              <a:rPr lang="en-US" smtClean="0"/>
              <a:t>18</a:t>
            </a:fld>
            <a:endParaRPr lang="en-US"/>
          </a:p>
        </p:txBody>
      </p:sp>
      <p:sp>
        <p:nvSpPr>
          <p:cNvPr id="10" name="Metin kutusu 9">
            <a:extLst>
              <a:ext uri="{FF2B5EF4-FFF2-40B4-BE49-F238E27FC236}">
                <a16:creationId xmlns:a16="http://schemas.microsoft.com/office/drawing/2014/main" id="{48B8DA08-0C72-0984-93EA-5DC297CF5F50}"/>
              </a:ext>
            </a:extLst>
          </p:cNvPr>
          <p:cNvSpPr txBox="1"/>
          <p:nvPr/>
        </p:nvSpPr>
        <p:spPr>
          <a:xfrm>
            <a:off x="8822874" y="3105680"/>
            <a:ext cx="2530926" cy="369332"/>
          </a:xfrm>
          <a:prstGeom prst="rect">
            <a:avLst/>
          </a:prstGeom>
          <a:noFill/>
          <a:ln w="76200">
            <a:solidFill>
              <a:srgbClr val="00B0F0"/>
            </a:solidFill>
          </a:ln>
        </p:spPr>
        <p:txBody>
          <a:bodyPr wrap="square">
            <a:spAutoFit/>
          </a:bodyPr>
          <a:lstStyle/>
          <a:p>
            <a:r>
              <a:rPr lang="en-US" dirty="0"/>
              <a:t>B</a:t>
            </a:r>
            <a:r>
              <a:rPr lang="tr-TR" dirty="0" err="1"/>
              <a:t>eton</a:t>
            </a:r>
            <a:r>
              <a:rPr lang="en-US" dirty="0"/>
              <a:t> da </a:t>
            </a:r>
            <a:r>
              <a:rPr lang="en-US" dirty="0" err="1"/>
              <a:t>aşınır</a:t>
            </a:r>
            <a:r>
              <a:rPr lang="en-US" dirty="0"/>
              <a:t>.</a:t>
            </a:r>
            <a:endParaRPr lang="tr-TR" dirty="0"/>
          </a:p>
        </p:txBody>
      </p:sp>
      <p:sp>
        <p:nvSpPr>
          <p:cNvPr id="16" name="Metin kutusu 15">
            <a:extLst>
              <a:ext uri="{FF2B5EF4-FFF2-40B4-BE49-F238E27FC236}">
                <a16:creationId xmlns:a16="http://schemas.microsoft.com/office/drawing/2014/main" id="{AB4214FF-8F79-DE58-FEAD-F34AC6714D1D}"/>
              </a:ext>
            </a:extLst>
          </p:cNvPr>
          <p:cNvSpPr txBox="1"/>
          <p:nvPr/>
        </p:nvSpPr>
        <p:spPr>
          <a:xfrm>
            <a:off x="914402" y="164116"/>
            <a:ext cx="6478328" cy="646331"/>
          </a:xfrm>
          <a:prstGeom prst="rect">
            <a:avLst/>
          </a:prstGeom>
          <a:solidFill>
            <a:srgbClr val="FFFF00"/>
          </a:solidFill>
          <a:ln w="57150">
            <a:solidFill>
              <a:schemeClr val="tx1"/>
            </a:solidFill>
          </a:ln>
        </p:spPr>
        <p:txBody>
          <a:bodyPr wrap="square">
            <a:spAutoFit/>
          </a:bodyPr>
          <a:lstStyle/>
          <a:p>
            <a:r>
              <a:rPr lang="tr-TR" dirty="0"/>
              <a:t>Alkali silika reaksiyonu etkisiyle donatının korozyonu</a:t>
            </a:r>
            <a:endParaRPr lang="en-US" dirty="0"/>
          </a:p>
          <a:p>
            <a:endParaRPr lang="tr-TR" dirty="0"/>
          </a:p>
        </p:txBody>
      </p:sp>
      <p:pic>
        <p:nvPicPr>
          <p:cNvPr id="3" name="Resim 2">
            <a:extLst>
              <a:ext uri="{FF2B5EF4-FFF2-40B4-BE49-F238E27FC236}">
                <a16:creationId xmlns:a16="http://schemas.microsoft.com/office/drawing/2014/main" id="{8944523A-4C93-562F-A13D-AC1DE04D0A46}"/>
              </a:ext>
            </a:extLst>
          </p:cNvPr>
          <p:cNvPicPr>
            <a:picLocks noChangeAspect="1"/>
          </p:cNvPicPr>
          <p:nvPr/>
        </p:nvPicPr>
        <p:blipFill>
          <a:blip r:embed="rId2"/>
          <a:stretch>
            <a:fillRect/>
          </a:stretch>
        </p:blipFill>
        <p:spPr>
          <a:xfrm>
            <a:off x="122606" y="826484"/>
            <a:ext cx="7077075" cy="5867400"/>
          </a:xfrm>
          <a:prstGeom prst="rect">
            <a:avLst/>
          </a:prstGeom>
        </p:spPr>
      </p:pic>
    </p:spTree>
    <p:extLst>
      <p:ext uri="{BB962C8B-B14F-4D97-AF65-F5344CB8AC3E}">
        <p14:creationId xmlns:p14="http://schemas.microsoft.com/office/powerpoint/2010/main" val="344859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A2E6B21-026D-E38F-9D77-8A3C5BA29C8E}"/>
              </a:ext>
            </a:extLst>
          </p:cNvPr>
          <p:cNvSpPr>
            <a:spLocks noGrp="1"/>
          </p:cNvSpPr>
          <p:nvPr>
            <p:ph type="sldNum" sz="quarter" idx="12"/>
          </p:nvPr>
        </p:nvSpPr>
        <p:spPr/>
        <p:txBody>
          <a:bodyPr/>
          <a:lstStyle/>
          <a:p>
            <a:fld id="{07B59D57-41FC-4299-9B9A-4CE2F26EA544}" type="slidenum">
              <a:rPr lang="en-US" smtClean="0"/>
              <a:t>19</a:t>
            </a:fld>
            <a:endParaRPr lang="en-US"/>
          </a:p>
        </p:txBody>
      </p:sp>
      <p:pic>
        <p:nvPicPr>
          <p:cNvPr id="4" name="Resim 3">
            <a:extLst>
              <a:ext uri="{FF2B5EF4-FFF2-40B4-BE49-F238E27FC236}">
                <a16:creationId xmlns:a16="http://schemas.microsoft.com/office/drawing/2014/main" id="{B4D6DE2A-A068-8782-6375-A885511B0DE1}"/>
              </a:ext>
            </a:extLst>
          </p:cNvPr>
          <p:cNvPicPr>
            <a:picLocks noChangeAspect="1"/>
          </p:cNvPicPr>
          <p:nvPr/>
        </p:nvPicPr>
        <p:blipFill>
          <a:blip r:embed="rId2"/>
          <a:stretch>
            <a:fillRect/>
          </a:stretch>
        </p:blipFill>
        <p:spPr>
          <a:xfrm>
            <a:off x="719413" y="967264"/>
            <a:ext cx="10634387" cy="5567087"/>
          </a:xfrm>
          <a:prstGeom prst="rect">
            <a:avLst/>
          </a:prstGeom>
        </p:spPr>
      </p:pic>
    </p:spTree>
    <p:extLst>
      <p:ext uri="{BB962C8B-B14F-4D97-AF65-F5344CB8AC3E}">
        <p14:creationId xmlns:p14="http://schemas.microsoft.com/office/powerpoint/2010/main" val="317360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7D40824A-0EB5-B5BC-3B16-26A3BAA3E430}"/>
              </a:ext>
            </a:extLst>
          </p:cNvPr>
          <p:cNvSpPr txBox="1">
            <a:spLocks noChangeArrowheads="1"/>
          </p:cNvSpPr>
          <p:nvPr/>
        </p:nvSpPr>
        <p:spPr bwMode="auto">
          <a:xfrm>
            <a:off x="3064512" y="1917431"/>
            <a:ext cx="6749088"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800" b="1" dirty="0">
                <a:latin typeface="Segoe UI" panose="020B0502040204020203" pitchFamily="34" charset="0"/>
                <a:cs typeface="Segoe UI" panose="020B0502040204020203" pitchFamily="34" charset="0"/>
              </a:rPr>
              <a:t>ÇEVRESEL ETKİLERE</a:t>
            </a:r>
          </a:p>
          <a:p>
            <a:pPr algn="ctr" eaLnBrk="1" hangingPunct="1">
              <a:buFontTx/>
              <a:buNone/>
            </a:pPr>
            <a:r>
              <a:rPr lang="en-US" altLang="en-US" sz="4800" b="1" dirty="0">
                <a:latin typeface="Segoe UI" panose="020B0502040204020203" pitchFamily="34" charset="0"/>
                <a:cs typeface="Segoe UI" panose="020B0502040204020203" pitchFamily="34" charset="0"/>
              </a:rPr>
              <a:t>HAZIR BETON</a:t>
            </a:r>
            <a:endParaRPr lang="tr-TR" altLang="en-US" sz="4800" b="1" dirty="0">
              <a:latin typeface="Segoe UI" panose="020B0502040204020203" pitchFamily="34" charset="0"/>
              <a:cs typeface="Segoe UI" panose="020B0502040204020203" pitchFamily="34" charset="0"/>
            </a:endParaRPr>
          </a:p>
        </p:txBody>
      </p:sp>
      <p:sp>
        <p:nvSpPr>
          <p:cNvPr id="2" name="Alt Başlık 2">
            <a:extLst>
              <a:ext uri="{FF2B5EF4-FFF2-40B4-BE49-F238E27FC236}">
                <a16:creationId xmlns:a16="http://schemas.microsoft.com/office/drawing/2014/main" id="{CBA1EFC9-3FD0-C6D6-35BD-556AD6D96100}"/>
              </a:ext>
            </a:extLst>
          </p:cNvPr>
          <p:cNvSpPr txBox="1">
            <a:spLocks/>
          </p:cNvSpPr>
          <p:nvPr/>
        </p:nvSpPr>
        <p:spPr>
          <a:xfrm>
            <a:off x="3586194" y="4464688"/>
            <a:ext cx="5252330" cy="14972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latin typeface="Segoe UI" panose="020B0502040204020203" pitchFamily="34" charset="0"/>
                <a:cs typeface="Segoe UI" panose="020B0502040204020203" pitchFamily="34" charset="0"/>
              </a:rPr>
              <a:t>FATİH ÖZER</a:t>
            </a:r>
          </a:p>
          <a:p>
            <a:pPr marL="0" indent="0" algn="ctr">
              <a:buNone/>
            </a:pPr>
            <a:r>
              <a:rPr lang="en-US" sz="1600" dirty="0">
                <a:latin typeface="Segoe UI" panose="020B0502040204020203" pitchFamily="34" charset="0"/>
                <a:cs typeface="Segoe UI" panose="020B0502040204020203" pitchFamily="34" charset="0"/>
              </a:rPr>
              <a:t>Yüksek İnşaat Mühendisi , İTÜ 2002,EGE Ü. 2024</a:t>
            </a:r>
          </a:p>
          <a:p>
            <a:pPr marL="0" indent="0" algn="ctr">
              <a:buNone/>
            </a:pPr>
            <a:r>
              <a:rPr lang="en-US" sz="1600" dirty="0">
                <a:latin typeface="Segoe UI" panose="020B0502040204020203" pitchFamily="34" charset="0"/>
                <a:cs typeface="Segoe UI" panose="020B0502040204020203" pitchFamily="34" charset="0"/>
              </a:rPr>
              <a:t>Hazır Beton Kalite Şefi Ege Bölgesi -BETONSA</a:t>
            </a:r>
            <a:endParaRPr lang="en-US" sz="1600"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DA36769D-E11F-D6BB-CED1-5BDC0D205944}"/>
              </a:ext>
            </a:extLst>
          </p:cNvPr>
          <p:cNvPicPr>
            <a:picLocks noChangeAspect="1"/>
          </p:cNvPicPr>
          <p:nvPr/>
        </p:nvPicPr>
        <p:blipFill>
          <a:blip r:embed="rId2">
            <a:alphaModFix amt="35000"/>
          </a:blip>
          <a:stretch>
            <a:fillRect/>
          </a:stretch>
        </p:blipFill>
        <p:spPr>
          <a:xfrm>
            <a:off x="28353" y="1087567"/>
            <a:ext cx="5270625" cy="2899642"/>
          </a:xfrm>
          <a:prstGeom prst="rect">
            <a:avLst/>
          </a:prstGeom>
        </p:spPr>
      </p:pic>
      <p:pic>
        <p:nvPicPr>
          <p:cNvPr id="5" name="Resim 4">
            <a:extLst>
              <a:ext uri="{FF2B5EF4-FFF2-40B4-BE49-F238E27FC236}">
                <a16:creationId xmlns:a16="http://schemas.microsoft.com/office/drawing/2014/main" id="{2DD8923F-0B7E-CF0A-1C4B-DA5936591C17}"/>
              </a:ext>
            </a:extLst>
          </p:cNvPr>
          <p:cNvPicPr>
            <a:picLocks noChangeAspect="1"/>
          </p:cNvPicPr>
          <p:nvPr/>
        </p:nvPicPr>
        <p:blipFill>
          <a:blip r:embed="rId3">
            <a:alphaModFix amt="20000"/>
          </a:blip>
          <a:stretch>
            <a:fillRect/>
          </a:stretch>
        </p:blipFill>
        <p:spPr>
          <a:xfrm>
            <a:off x="5421938" y="1112265"/>
            <a:ext cx="6770061" cy="29844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148712E-B3B2-2BCE-4C54-1DBAA129842E}"/>
              </a:ext>
            </a:extLst>
          </p:cNvPr>
          <p:cNvPicPr>
            <a:picLocks noChangeAspect="1"/>
          </p:cNvPicPr>
          <p:nvPr/>
        </p:nvPicPr>
        <p:blipFill>
          <a:blip r:embed="rId2"/>
          <a:stretch>
            <a:fillRect/>
          </a:stretch>
        </p:blipFill>
        <p:spPr>
          <a:xfrm>
            <a:off x="573256" y="1679944"/>
            <a:ext cx="10662253" cy="32913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67F0515-5C95-BF63-CCF1-DBD020C3C37C}"/>
              </a:ext>
            </a:extLst>
          </p:cNvPr>
          <p:cNvPicPr>
            <a:picLocks noChangeAspect="1"/>
          </p:cNvPicPr>
          <p:nvPr/>
        </p:nvPicPr>
        <p:blipFill>
          <a:blip r:embed="rId2"/>
          <a:stretch>
            <a:fillRect/>
          </a:stretch>
        </p:blipFill>
        <p:spPr>
          <a:xfrm>
            <a:off x="1360103" y="1915134"/>
            <a:ext cx="9804698" cy="30277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4CB7BA23-7899-34B3-3A22-CFEEC47B70D7}"/>
              </a:ext>
            </a:extLst>
          </p:cNvPr>
          <p:cNvSpPr>
            <a:spLocks noGrp="1"/>
          </p:cNvSpPr>
          <p:nvPr>
            <p:ph type="sldNum" sz="quarter" idx="12"/>
          </p:nvPr>
        </p:nvSpPr>
        <p:spPr/>
        <p:txBody>
          <a:bodyPr/>
          <a:lstStyle/>
          <a:p>
            <a:fld id="{07B59D57-41FC-4299-9B9A-4CE2F26EA544}" type="slidenum">
              <a:rPr lang="en-US" smtClean="0"/>
              <a:t>22</a:t>
            </a:fld>
            <a:endParaRPr lang="en-US"/>
          </a:p>
        </p:txBody>
      </p:sp>
      <p:pic>
        <p:nvPicPr>
          <p:cNvPr id="4" name="Resim 3">
            <a:extLst>
              <a:ext uri="{FF2B5EF4-FFF2-40B4-BE49-F238E27FC236}">
                <a16:creationId xmlns:a16="http://schemas.microsoft.com/office/drawing/2014/main" id="{2861B6FB-0D25-115F-D139-820599830E89}"/>
              </a:ext>
            </a:extLst>
          </p:cNvPr>
          <p:cNvPicPr>
            <a:picLocks noChangeAspect="1"/>
          </p:cNvPicPr>
          <p:nvPr/>
        </p:nvPicPr>
        <p:blipFill>
          <a:blip r:embed="rId2"/>
          <a:stretch>
            <a:fillRect/>
          </a:stretch>
        </p:blipFill>
        <p:spPr>
          <a:xfrm>
            <a:off x="1121413" y="2307265"/>
            <a:ext cx="9949174" cy="2622365"/>
          </a:xfrm>
          <a:prstGeom prst="rect">
            <a:avLst/>
          </a:prstGeom>
        </p:spPr>
      </p:pic>
    </p:spTree>
    <p:extLst>
      <p:ext uri="{BB962C8B-B14F-4D97-AF65-F5344CB8AC3E}">
        <p14:creationId xmlns:p14="http://schemas.microsoft.com/office/powerpoint/2010/main" val="142680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23</a:t>
            </a:fld>
            <a:endParaRPr lang="en-US"/>
          </a:p>
        </p:txBody>
      </p:sp>
      <p:pic>
        <p:nvPicPr>
          <p:cNvPr id="4" name="Resim 3">
            <a:extLst>
              <a:ext uri="{FF2B5EF4-FFF2-40B4-BE49-F238E27FC236}">
                <a16:creationId xmlns:a16="http://schemas.microsoft.com/office/drawing/2014/main" id="{88D6E1A2-0C4B-FE62-1273-D3BA50814360}"/>
              </a:ext>
            </a:extLst>
          </p:cNvPr>
          <p:cNvPicPr>
            <a:picLocks noChangeAspect="1"/>
          </p:cNvPicPr>
          <p:nvPr/>
        </p:nvPicPr>
        <p:blipFill>
          <a:blip r:embed="rId2"/>
          <a:stretch>
            <a:fillRect/>
          </a:stretch>
        </p:blipFill>
        <p:spPr>
          <a:xfrm>
            <a:off x="2618047" y="0"/>
            <a:ext cx="7385537" cy="6857999"/>
          </a:xfrm>
          <a:prstGeom prst="rect">
            <a:avLst/>
          </a:prstGeom>
        </p:spPr>
      </p:pic>
    </p:spTree>
    <p:extLst>
      <p:ext uri="{BB962C8B-B14F-4D97-AF65-F5344CB8AC3E}">
        <p14:creationId xmlns:p14="http://schemas.microsoft.com/office/powerpoint/2010/main" val="23147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24</a:t>
            </a:fld>
            <a:endParaRPr lang="en-US"/>
          </a:p>
        </p:txBody>
      </p:sp>
      <p:pic>
        <p:nvPicPr>
          <p:cNvPr id="4" name="Resim 3">
            <a:extLst>
              <a:ext uri="{FF2B5EF4-FFF2-40B4-BE49-F238E27FC236}">
                <a16:creationId xmlns:a16="http://schemas.microsoft.com/office/drawing/2014/main" id="{5DE663FD-3F57-184D-984C-D6D2839EEE5E}"/>
              </a:ext>
            </a:extLst>
          </p:cNvPr>
          <p:cNvPicPr>
            <a:picLocks noChangeAspect="1"/>
          </p:cNvPicPr>
          <p:nvPr/>
        </p:nvPicPr>
        <p:blipFill>
          <a:blip r:embed="rId2"/>
          <a:stretch>
            <a:fillRect/>
          </a:stretch>
        </p:blipFill>
        <p:spPr>
          <a:xfrm>
            <a:off x="1849067" y="793750"/>
            <a:ext cx="9076475" cy="5562600"/>
          </a:xfrm>
          <a:prstGeom prst="rect">
            <a:avLst/>
          </a:prstGeom>
        </p:spPr>
      </p:pic>
    </p:spTree>
    <p:extLst>
      <p:ext uri="{BB962C8B-B14F-4D97-AF65-F5344CB8AC3E}">
        <p14:creationId xmlns:p14="http://schemas.microsoft.com/office/powerpoint/2010/main" val="121960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25</a:t>
            </a:fld>
            <a:endParaRPr lang="en-US"/>
          </a:p>
        </p:txBody>
      </p:sp>
      <p:pic>
        <p:nvPicPr>
          <p:cNvPr id="4" name="Resim 3">
            <a:extLst>
              <a:ext uri="{FF2B5EF4-FFF2-40B4-BE49-F238E27FC236}">
                <a16:creationId xmlns:a16="http://schemas.microsoft.com/office/drawing/2014/main" id="{276CB7FC-2A6D-9604-A63C-BA488E614A0F}"/>
              </a:ext>
            </a:extLst>
          </p:cNvPr>
          <p:cNvPicPr>
            <a:picLocks noChangeAspect="1"/>
          </p:cNvPicPr>
          <p:nvPr/>
        </p:nvPicPr>
        <p:blipFill>
          <a:blip r:embed="rId2"/>
          <a:stretch>
            <a:fillRect/>
          </a:stretch>
        </p:blipFill>
        <p:spPr>
          <a:xfrm>
            <a:off x="2461547" y="0"/>
            <a:ext cx="7911014" cy="6721475"/>
          </a:xfrm>
          <a:prstGeom prst="rect">
            <a:avLst/>
          </a:prstGeom>
        </p:spPr>
      </p:pic>
    </p:spTree>
    <p:extLst>
      <p:ext uri="{BB962C8B-B14F-4D97-AF65-F5344CB8AC3E}">
        <p14:creationId xmlns:p14="http://schemas.microsoft.com/office/powerpoint/2010/main" val="346093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26</a:t>
            </a:fld>
            <a:endParaRPr lang="en-US"/>
          </a:p>
        </p:txBody>
      </p:sp>
      <p:pic>
        <p:nvPicPr>
          <p:cNvPr id="4" name="Resim 3">
            <a:extLst>
              <a:ext uri="{FF2B5EF4-FFF2-40B4-BE49-F238E27FC236}">
                <a16:creationId xmlns:a16="http://schemas.microsoft.com/office/drawing/2014/main" id="{A41B2671-1003-42A9-58A2-BE2D3EB33C70}"/>
              </a:ext>
            </a:extLst>
          </p:cNvPr>
          <p:cNvPicPr>
            <a:picLocks noChangeAspect="1"/>
          </p:cNvPicPr>
          <p:nvPr/>
        </p:nvPicPr>
        <p:blipFill>
          <a:blip r:embed="rId2"/>
          <a:stretch>
            <a:fillRect/>
          </a:stretch>
        </p:blipFill>
        <p:spPr>
          <a:xfrm>
            <a:off x="1780508" y="0"/>
            <a:ext cx="8883275" cy="6858000"/>
          </a:xfrm>
          <a:prstGeom prst="rect">
            <a:avLst/>
          </a:prstGeom>
        </p:spPr>
      </p:pic>
    </p:spTree>
    <p:extLst>
      <p:ext uri="{BB962C8B-B14F-4D97-AF65-F5344CB8AC3E}">
        <p14:creationId xmlns:p14="http://schemas.microsoft.com/office/powerpoint/2010/main" val="299987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27</a:t>
            </a:fld>
            <a:endParaRPr lang="en-US"/>
          </a:p>
        </p:txBody>
      </p:sp>
      <p:pic>
        <p:nvPicPr>
          <p:cNvPr id="4" name="Resim 3">
            <a:extLst>
              <a:ext uri="{FF2B5EF4-FFF2-40B4-BE49-F238E27FC236}">
                <a16:creationId xmlns:a16="http://schemas.microsoft.com/office/drawing/2014/main" id="{0ED7168C-28A5-56DB-7F8C-42C5938EB5E1}"/>
              </a:ext>
            </a:extLst>
          </p:cNvPr>
          <p:cNvPicPr>
            <a:picLocks noChangeAspect="1"/>
          </p:cNvPicPr>
          <p:nvPr/>
        </p:nvPicPr>
        <p:blipFill rotWithShape="1">
          <a:blip r:embed="rId2"/>
          <a:srcRect t="1991" r="601"/>
          <a:stretch/>
        </p:blipFill>
        <p:spPr>
          <a:xfrm>
            <a:off x="2403954" y="1"/>
            <a:ext cx="7668889" cy="6857999"/>
          </a:xfrm>
          <a:prstGeom prst="rect">
            <a:avLst/>
          </a:prstGeom>
        </p:spPr>
      </p:pic>
    </p:spTree>
    <p:extLst>
      <p:ext uri="{BB962C8B-B14F-4D97-AF65-F5344CB8AC3E}">
        <p14:creationId xmlns:p14="http://schemas.microsoft.com/office/powerpoint/2010/main" val="281646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28</a:t>
            </a:fld>
            <a:endParaRPr lang="en-US"/>
          </a:p>
        </p:txBody>
      </p:sp>
      <p:pic>
        <p:nvPicPr>
          <p:cNvPr id="4" name="Resim 3">
            <a:extLst>
              <a:ext uri="{FF2B5EF4-FFF2-40B4-BE49-F238E27FC236}">
                <a16:creationId xmlns:a16="http://schemas.microsoft.com/office/drawing/2014/main" id="{12C829C5-B3BF-C93C-8358-3B37C880D2AB}"/>
              </a:ext>
            </a:extLst>
          </p:cNvPr>
          <p:cNvPicPr>
            <a:picLocks noChangeAspect="1"/>
          </p:cNvPicPr>
          <p:nvPr/>
        </p:nvPicPr>
        <p:blipFill>
          <a:blip r:embed="rId2"/>
          <a:stretch>
            <a:fillRect/>
          </a:stretch>
        </p:blipFill>
        <p:spPr>
          <a:xfrm>
            <a:off x="1301365" y="790188"/>
            <a:ext cx="10052435" cy="6067812"/>
          </a:xfrm>
          <a:prstGeom prst="rect">
            <a:avLst/>
          </a:prstGeom>
        </p:spPr>
      </p:pic>
    </p:spTree>
    <p:extLst>
      <p:ext uri="{BB962C8B-B14F-4D97-AF65-F5344CB8AC3E}">
        <p14:creationId xmlns:p14="http://schemas.microsoft.com/office/powerpoint/2010/main" val="2946439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29</a:t>
            </a:fld>
            <a:endParaRPr lang="en-US"/>
          </a:p>
        </p:txBody>
      </p:sp>
      <p:pic>
        <p:nvPicPr>
          <p:cNvPr id="5" name="Resim 4">
            <a:extLst>
              <a:ext uri="{FF2B5EF4-FFF2-40B4-BE49-F238E27FC236}">
                <a16:creationId xmlns:a16="http://schemas.microsoft.com/office/drawing/2014/main" id="{08330D72-8631-6C7C-EE5D-FAA77BB7ADBC}"/>
              </a:ext>
            </a:extLst>
          </p:cNvPr>
          <p:cNvPicPr>
            <a:picLocks noChangeAspect="1"/>
          </p:cNvPicPr>
          <p:nvPr/>
        </p:nvPicPr>
        <p:blipFill>
          <a:blip r:embed="rId2"/>
          <a:stretch>
            <a:fillRect/>
          </a:stretch>
        </p:blipFill>
        <p:spPr>
          <a:xfrm>
            <a:off x="1" y="1289076"/>
            <a:ext cx="5901070" cy="4692070"/>
          </a:xfrm>
          <a:prstGeom prst="rect">
            <a:avLst/>
          </a:prstGeom>
        </p:spPr>
      </p:pic>
      <p:pic>
        <p:nvPicPr>
          <p:cNvPr id="7" name="Resim 6">
            <a:extLst>
              <a:ext uri="{FF2B5EF4-FFF2-40B4-BE49-F238E27FC236}">
                <a16:creationId xmlns:a16="http://schemas.microsoft.com/office/drawing/2014/main" id="{00B5187D-691F-F9EB-F0B9-09CA0B66813E}"/>
              </a:ext>
            </a:extLst>
          </p:cNvPr>
          <p:cNvPicPr>
            <a:picLocks noChangeAspect="1"/>
          </p:cNvPicPr>
          <p:nvPr/>
        </p:nvPicPr>
        <p:blipFill>
          <a:blip r:embed="rId3"/>
          <a:stretch>
            <a:fillRect/>
          </a:stretch>
        </p:blipFill>
        <p:spPr>
          <a:xfrm>
            <a:off x="6134100" y="1289076"/>
            <a:ext cx="6057900" cy="5257800"/>
          </a:xfrm>
          <a:prstGeom prst="rect">
            <a:avLst/>
          </a:prstGeom>
        </p:spPr>
      </p:pic>
    </p:spTree>
    <p:extLst>
      <p:ext uri="{BB962C8B-B14F-4D97-AF65-F5344CB8AC3E}">
        <p14:creationId xmlns:p14="http://schemas.microsoft.com/office/powerpoint/2010/main" val="399707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tile tx="0" ty="0" sx="100000" sy="100000" flip="none" algn="tl"/>
        </a:blipFill>
        <a:effectLst/>
      </p:bgPr>
    </p:bg>
    <p:spTree>
      <p:nvGrpSpPr>
        <p:cNvPr id="1" name=""/>
        <p:cNvGrpSpPr/>
        <p:nvPr/>
      </p:nvGrpSpPr>
      <p:grpSpPr>
        <a:xfrm>
          <a:off x="0" y="0"/>
          <a:ext cx="0" cy="0"/>
          <a:chOff x="0" y="0"/>
          <a:chExt cx="0" cy="0"/>
        </a:xfrm>
      </p:grpSpPr>
      <p:cxnSp>
        <p:nvCxnSpPr>
          <p:cNvPr id="37" name="Straight Connector 36"/>
          <p:cNvCxnSpPr/>
          <p:nvPr/>
        </p:nvCxnSpPr>
        <p:spPr>
          <a:xfrm flipH="1" flipV="1">
            <a:off x="9708829" y="2998688"/>
            <a:ext cx="624737" cy="801701"/>
          </a:xfrm>
          <a:prstGeom prst="line">
            <a:avLst/>
          </a:prstGeom>
          <a:ln w="190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8C83947-A251-4BE7-82A6-21DFA66564FD}"/>
              </a:ext>
            </a:extLst>
          </p:cNvPr>
          <p:cNvGrpSpPr/>
          <p:nvPr/>
        </p:nvGrpSpPr>
        <p:grpSpPr>
          <a:xfrm rot="3220394">
            <a:off x="8402823" y="2327972"/>
            <a:ext cx="1717931" cy="1341428"/>
            <a:chOff x="1818672" y="2360065"/>
            <a:chExt cx="2290575" cy="1788570"/>
          </a:xfrm>
          <a:solidFill>
            <a:schemeClr val="bg1"/>
          </a:solidFill>
        </p:grpSpPr>
        <p:sp>
          <p:nvSpPr>
            <p:cNvPr id="38" name="Rounded Rectangle 7">
              <a:extLst>
                <a:ext uri="{FF2B5EF4-FFF2-40B4-BE49-F238E27FC236}">
                  <a16:creationId xmlns:a16="http://schemas.microsoft.com/office/drawing/2014/main" id="{D93FEB1F-4E63-4410-B21E-D89A8948F1B0}"/>
                </a:ext>
              </a:extLst>
            </p:cNvPr>
            <p:cNvSpPr/>
            <p:nvPr/>
          </p:nvSpPr>
          <p:spPr>
            <a:xfrm>
              <a:off x="2429492" y="2360065"/>
              <a:ext cx="1068935" cy="1527050"/>
            </a:xfrm>
            <a:prstGeom prst="roundRect">
              <a:avLst>
                <a:gd name="adj" fmla="val 380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Open Sans" panose="020B0606030504020204" pitchFamily="34" charset="0"/>
              </a:endParaRPr>
            </a:p>
          </p:txBody>
        </p:sp>
        <p:sp>
          <p:nvSpPr>
            <p:cNvPr id="39" name="Trapezoid 38">
              <a:extLst>
                <a:ext uri="{FF2B5EF4-FFF2-40B4-BE49-F238E27FC236}">
                  <a16:creationId xmlns:a16="http://schemas.microsoft.com/office/drawing/2014/main" id="{C920A243-D2FD-45E3-A53A-EAB4D9657701}"/>
                </a:ext>
              </a:extLst>
            </p:cNvPr>
            <p:cNvSpPr/>
            <p:nvPr/>
          </p:nvSpPr>
          <p:spPr>
            <a:xfrm>
              <a:off x="1818672" y="3232405"/>
              <a:ext cx="2290575" cy="916230"/>
            </a:xfrm>
            <a:prstGeom prst="trapezoid">
              <a:avLst>
                <a:gd name="adj" fmla="val 669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Open Sans" panose="020B0606030504020204" pitchFamily="34" charset="0"/>
              </a:endParaRPr>
            </a:p>
          </p:txBody>
        </p:sp>
      </p:grpSp>
      <p:cxnSp>
        <p:nvCxnSpPr>
          <p:cNvPr id="4" name="Straight Connector 3"/>
          <p:cNvCxnSpPr/>
          <p:nvPr/>
        </p:nvCxnSpPr>
        <p:spPr>
          <a:xfrm flipV="1">
            <a:off x="10324296" y="3772586"/>
            <a:ext cx="0" cy="2024984"/>
          </a:xfrm>
          <a:prstGeom prst="line">
            <a:avLst/>
          </a:prstGeom>
          <a:ln w="190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 Single Corner Rectangle 1"/>
          <p:cNvSpPr/>
          <p:nvPr/>
        </p:nvSpPr>
        <p:spPr>
          <a:xfrm flipH="1">
            <a:off x="8959219" y="5797571"/>
            <a:ext cx="1707590" cy="203180"/>
          </a:xfrm>
          <a:prstGeom prst="round1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Open Sans" panose="020B0606030504020204" pitchFamily="34" charset="0"/>
            </a:endParaRPr>
          </a:p>
        </p:txBody>
      </p:sp>
      <p:sp>
        <p:nvSpPr>
          <p:cNvPr id="20" name="Trapezoid 19"/>
          <p:cNvSpPr/>
          <p:nvPr/>
        </p:nvSpPr>
        <p:spPr>
          <a:xfrm>
            <a:off x="1590979" y="2720366"/>
            <a:ext cx="7640933" cy="3304112"/>
          </a:xfrm>
          <a:custGeom>
            <a:avLst/>
            <a:gdLst>
              <a:gd name="connsiteX0" fmla="*/ 0 w 2443280"/>
              <a:gd name="connsiteY0" fmla="*/ 3249562 h 3249562"/>
              <a:gd name="connsiteX1" fmla="*/ 610820 w 2443280"/>
              <a:gd name="connsiteY1" fmla="*/ 0 h 3249562"/>
              <a:gd name="connsiteX2" fmla="*/ 1832460 w 2443280"/>
              <a:gd name="connsiteY2" fmla="*/ 0 h 3249562"/>
              <a:gd name="connsiteX3" fmla="*/ 2443280 w 2443280"/>
              <a:gd name="connsiteY3" fmla="*/ 3249562 h 3249562"/>
              <a:gd name="connsiteX4" fmla="*/ 0 w 2443280"/>
              <a:gd name="connsiteY4" fmla="*/ 3249562 h 3249562"/>
              <a:gd name="connsiteX0" fmla="*/ 0 w 7713307"/>
              <a:gd name="connsiteY0" fmla="*/ 3249562 h 3249562"/>
              <a:gd name="connsiteX1" fmla="*/ 610820 w 7713307"/>
              <a:gd name="connsiteY1" fmla="*/ 0 h 3249562"/>
              <a:gd name="connsiteX2" fmla="*/ 7713307 w 7713307"/>
              <a:gd name="connsiteY2" fmla="*/ 1219200 h 3249562"/>
              <a:gd name="connsiteX3" fmla="*/ 2443280 w 7713307"/>
              <a:gd name="connsiteY3" fmla="*/ 3249562 h 3249562"/>
              <a:gd name="connsiteX4" fmla="*/ 0 w 7713307"/>
              <a:gd name="connsiteY4" fmla="*/ 3249562 h 3249562"/>
              <a:gd name="connsiteX0" fmla="*/ 0 w 7713307"/>
              <a:gd name="connsiteY0" fmla="*/ 3859162 h 3859162"/>
              <a:gd name="connsiteX1" fmla="*/ 6312373 w 7713307"/>
              <a:gd name="connsiteY1" fmla="*/ 0 h 3859162"/>
              <a:gd name="connsiteX2" fmla="*/ 7713307 w 7713307"/>
              <a:gd name="connsiteY2" fmla="*/ 1828800 h 3859162"/>
              <a:gd name="connsiteX3" fmla="*/ 2443280 w 7713307"/>
              <a:gd name="connsiteY3" fmla="*/ 3859162 h 3859162"/>
              <a:gd name="connsiteX4" fmla="*/ 0 w 7713307"/>
              <a:gd name="connsiteY4" fmla="*/ 3859162 h 3859162"/>
              <a:gd name="connsiteX0" fmla="*/ 0 w 7713307"/>
              <a:gd name="connsiteY0" fmla="*/ 3859162 h 4397044"/>
              <a:gd name="connsiteX1" fmla="*/ 6312373 w 7713307"/>
              <a:gd name="connsiteY1" fmla="*/ 0 h 4397044"/>
              <a:gd name="connsiteX2" fmla="*/ 7713307 w 7713307"/>
              <a:gd name="connsiteY2" fmla="*/ 1828800 h 4397044"/>
              <a:gd name="connsiteX3" fmla="*/ 6818057 w 7713307"/>
              <a:gd name="connsiteY3" fmla="*/ 4397044 h 4397044"/>
              <a:gd name="connsiteX4" fmla="*/ 0 w 7713307"/>
              <a:gd name="connsiteY4" fmla="*/ 3859162 h 4397044"/>
              <a:gd name="connsiteX0" fmla="*/ 0 w 6189307"/>
              <a:gd name="connsiteY0" fmla="*/ 4289468 h 4397044"/>
              <a:gd name="connsiteX1" fmla="*/ 4788373 w 6189307"/>
              <a:gd name="connsiteY1" fmla="*/ 0 h 4397044"/>
              <a:gd name="connsiteX2" fmla="*/ 6189307 w 6189307"/>
              <a:gd name="connsiteY2" fmla="*/ 1828800 h 4397044"/>
              <a:gd name="connsiteX3" fmla="*/ 5294057 w 6189307"/>
              <a:gd name="connsiteY3" fmla="*/ 4397044 h 4397044"/>
              <a:gd name="connsiteX4" fmla="*/ 0 w 6189307"/>
              <a:gd name="connsiteY4" fmla="*/ 4289468 h 4397044"/>
              <a:gd name="connsiteX0" fmla="*/ 0 w 6189307"/>
              <a:gd name="connsiteY0" fmla="*/ 4329224 h 4436800"/>
              <a:gd name="connsiteX1" fmla="*/ 4838068 w 6189307"/>
              <a:gd name="connsiteY1" fmla="*/ 0 h 4436800"/>
              <a:gd name="connsiteX2" fmla="*/ 6189307 w 6189307"/>
              <a:gd name="connsiteY2" fmla="*/ 1868556 h 4436800"/>
              <a:gd name="connsiteX3" fmla="*/ 5294057 w 6189307"/>
              <a:gd name="connsiteY3" fmla="*/ 4436800 h 4436800"/>
              <a:gd name="connsiteX4" fmla="*/ 0 w 6189307"/>
              <a:gd name="connsiteY4" fmla="*/ 4329224 h 4436800"/>
              <a:gd name="connsiteX0" fmla="*/ 0 w 5483629"/>
              <a:gd name="connsiteY0" fmla="*/ 4329224 h 4436800"/>
              <a:gd name="connsiteX1" fmla="*/ 4838068 w 5483629"/>
              <a:gd name="connsiteY1" fmla="*/ 0 h 4436800"/>
              <a:gd name="connsiteX2" fmla="*/ 5483629 w 5483629"/>
              <a:gd name="connsiteY2" fmla="*/ 1689652 h 4436800"/>
              <a:gd name="connsiteX3" fmla="*/ 5294057 w 5483629"/>
              <a:gd name="connsiteY3" fmla="*/ 4436800 h 4436800"/>
              <a:gd name="connsiteX4" fmla="*/ 0 w 5483629"/>
              <a:gd name="connsiteY4" fmla="*/ 4329224 h 4436800"/>
              <a:gd name="connsiteX0" fmla="*/ 0 w 6169429"/>
              <a:gd name="connsiteY0" fmla="*/ 4329224 h 4436800"/>
              <a:gd name="connsiteX1" fmla="*/ 4838068 w 6169429"/>
              <a:gd name="connsiteY1" fmla="*/ 0 h 4436800"/>
              <a:gd name="connsiteX2" fmla="*/ 6169429 w 6169429"/>
              <a:gd name="connsiteY2" fmla="*/ 1828799 h 4436800"/>
              <a:gd name="connsiteX3" fmla="*/ 5294057 w 6169429"/>
              <a:gd name="connsiteY3" fmla="*/ 4436800 h 4436800"/>
              <a:gd name="connsiteX4" fmla="*/ 0 w 6169429"/>
              <a:gd name="connsiteY4" fmla="*/ 4329224 h 4436800"/>
              <a:gd name="connsiteX0" fmla="*/ 0 w 6169429"/>
              <a:gd name="connsiteY0" fmla="*/ 3295554 h 3403130"/>
              <a:gd name="connsiteX1" fmla="*/ 4907642 w 6169429"/>
              <a:gd name="connsiteY1" fmla="*/ 0 h 3403130"/>
              <a:gd name="connsiteX2" fmla="*/ 6169429 w 6169429"/>
              <a:gd name="connsiteY2" fmla="*/ 795129 h 3403130"/>
              <a:gd name="connsiteX3" fmla="*/ 5294057 w 6169429"/>
              <a:gd name="connsiteY3" fmla="*/ 3403130 h 3403130"/>
              <a:gd name="connsiteX4" fmla="*/ 0 w 6169429"/>
              <a:gd name="connsiteY4" fmla="*/ 3295554 h 3403130"/>
              <a:gd name="connsiteX0" fmla="*/ 0 w 6169429"/>
              <a:gd name="connsiteY0" fmla="*/ 4309345 h 4416921"/>
              <a:gd name="connsiteX1" fmla="*/ 4848007 w 6169429"/>
              <a:gd name="connsiteY1" fmla="*/ 0 h 4416921"/>
              <a:gd name="connsiteX2" fmla="*/ 6169429 w 6169429"/>
              <a:gd name="connsiteY2" fmla="*/ 1808920 h 4416921"/>
              <a:gd name="connsiteX3" fmla="*/ 5294057 w 6169429"/>
              <a:gd name="connsiteY3" fmla="*/ 4416921 h 4416921"/>
              <a:gd name="connsiteX4" fmla="*/ 0 w 6169429"/>
              <a:gd name="connsiteY4" fmla="*/ 4309345 h 4416921"/>
              <a:gd name="connsiteX0" fmla="*/ 0 w 6596812"/>
              <a:gd name="connsiteY0" fmla="*/ 4388858 h 4416921"/>
              <a:gd name="connsiteX1" fmla="*/ 5275390 w 6596812"/>
              <a:gd name="connsiteY1" fmla="*/ 0 h 4416921"/>
              <a:gd name="connsiteX2" fmla="*/ 6596812 w 6596812"/>
              <a:gd name="connsiteY2" fmla="*/ 1808920 h 4416921"/>
              <a:gd name="connsiteX3" fmla="*/ 5721440 w 6596812"/>
              <a:gd name="connsiteY3" fmla="*/ 4416921 h 4416921"/>
              <a:gd name="connsiteX4" fmla="*/ 0 w 6596812"/>
              <a:gd name="connsiteY4" fmla="*/ 4388858 h 4416921"/>
              <a:gd name="connsiteX0" fmla="*/ 0 w 6596812"/>
              <a:gd name="connsiteY0" fmla="*/ 4388858 h 4416921"/>
              <a:gd name="connsiteX1" fmla="*/ 5275390 w 6596812"/>
              <a:gd name="connsiteY1" fmla="*/ 0 h 4416921"/>
              <a:gd name="connsiteX2" fmla="*/ 6596812 w 6596812"/>
              <a:gd name="connsiteY2" fmla="*/ 1808920 h 4416921"/>
              <a:gd name="connsiteX3" fmla="*/ 5813056 w 6596812"/>
              <a:gd name="connsiteY3" fmla="*/ 4145247 h 4416921"/>
              <a:gd name="connsiteX4" fmla="*/ 5721440 w 6596812"/>
              <a:gd name="connsiteY4" fmla="*/ 4416921 h 4416921"/>
              <a:gd name="connsiteX5" fmla="*/ 0 w 6596812"/>
              <a:gd name="connsiteY5" fmla="*/ 4388858 h 4416921"/>
              <a:gd name="connsiteX0" fmla="*/ 0 w 6596812"/>
              <a:gd name="connsiteY0" fmla="*/ 4388858 h 4388858"/>
              <a:gd name="connsiteX1" fmla="*/ 5275390 w 6596812"/>
              <a:gd name="connsiteY1" fmla="*/ 0 h 4388858"/>
              <a:gd name="connsiteX2" fmla="*/ 6596812 w 6596812"/>
              <a:gd name="connsiteY2" fmla="*/ 1808920 h 4388858"/>
              <a:gd name="connsiteX3" fmla="*/ 5813056 w 6596812"/>
              <a:gd name="connsiteY3" fmla="*/ 4145247 h 4388858"/>
              <a:gd name="connsiteX4" fmla="*/ 5731379 w 6596812"/>
              <a:gd name="connsiteY4" fmla="*/ 4387104 h 4388858"/>
              <a:gd name="connsiteX5" fmla="*/ 0 w 6596812"/>
              <a:gd name="connsiteY5" fmla="*/ 4388858 h 4388858"/>
              <a:gd name="connsiteX0" fmla="*/ 0 w 6651243"/>
              <a:gd name="connsiteY0" fmla="*/ 4388858 h 4388858"/>
              <a:gd name="connsiteX1" fmla="*/ 5275390 w 6651243"/>
              <a:gd name="connsiteY1" fmla="*/ 0 h 4388858"/>
              <a:gd name="connsiteX2" fmla="*/ 6596812 w 6651243"/>
              <a:gd name="connsiteY2" fmla="*/ 1808920 h 4388858"/>
              <a:gd name="connsiteX3" fmla="*/ 5731379 w 6651243"/>
              <a:gd name="connsiteY3" fmla="*/ 4387104 h 4388858"/>
              <a:gd name="connsiteX4" fmla="*/ 0 w 6651243"/>
              <a:gd name="connsiteY4" fmla="*/ 4388858 h 4388858"/>
              <a:gd name="connsiteX0" fmla="*/ 0 w 6596812"/>
              <a:gd name="connsiteY0" fmla="*/ 4388858 h 4388858"/>
              <a:gd name="connsiteX1" fmla="*/ 5275390 w 6596812"/>
              <a:gd name="connsiteY1" fmla="*/ 0 h 4388858"/>
              <a:gd name="connsiteX2" fmla="*/ 6596812 w 6596812"/>
              <a:gd name="connsiteY2" fmla="*/ 1808920 h 4388858"/>
              <a:gd name="connsiteX3" fmla="*/ 5731379 w 6596812"/>
              <a:gd name="connsiteY3" fmla="*/ 4387104 h 4388858"/>
              <a:gd name="connsiteX4" fmla="*/ 0 w 6596812"/>
              <a:gd name="connsiteY4" fmla="*/ 4388858 h 4388858"/>
              <a:gd name="connsiteX0" fmla="*/ 0 w 10187910"/>
              <a:gd name="connsiteY0" fmla="*/ 4405483 h 4405483"/>
              <a:gd name="connsiteX1" fmla="*/ 8866488 w 10187910"/>
              <a:gd name="connsiteY1" fmla="*/ 0 h 4405483"/>
              <a:gd name="connsiteX2" fmla="*/ 10187910 w 10187910"/>
              <a:gd name="connsiteY2" fmla="*/ 1808920 h 4405483"/>
              <a:gd name="connsiteX3" fmla="*/ 9322477 w 10187910"/>
              <a:gd name="connsiteY3" fmla="*/ 4387104 h 4405483"/>
              <a:gd name="connsiteX4" fmla="*/ 0 w 10187910"/>
              <a:gd name="connsiteY4" fmla="*/ 4405483 h 440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910" h="4405483">
                <a:moveTo>
                  <a:pt x="0" y="4405483"/>
                </a:moveTo>
                <a:lnTo>
                  <a:pt x="8866488" y="0"/>
                </a:lnTo>
                <a:lnTo>
                  <a:pt x="10187910" y="1808920"/>
                </a:lnTo>
                <a:lnTo>
                  <a:pt x="9322477" y="4387104"/>
                </a:lnTo>
                <a:lnTo>
                  <a:pt x="0" y="4405483"/>
                </a:lnTo>
                <a:close/>
              </a:path>
            </a:pathLst>
          </a:cu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dirty="0">
              <a:solidFill>
                <a:prstClr val="white"/>
              </a:solidFill>
              <a:latin typeface="Open Sans" panose="020B0606030504020204" pitchFamily="34" charset="0"/>
            </a:endParaRPr>
          </a:p>
        </p:txBody>
      </p:sp>
      <p:sp>
        <p:nvSpPr>
          <p:cNvPr id="3" name="Rectangle 2"/>
          <p:cNvSpPr/>
          <p:nvPr/>
        </p:nvSpPr>
        <p:spPr>
          <a:xfrm rot="19425906">
            <a:off x="9272733" y="2531954"/>
            <a:ext cx="158163" cy="8035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prstClr val="white"/>
              </a:solidFill>
              <a:latin typeface="Open Sans" panose="020B0606030504020204" pitchFamily="34" charset="0"/>
            </a:endParaRPr>
          </a:p>
        </p:txBody>
      </p:sp>
      <p:grpSp>
        <p:nvGrpSpPr>
          <p:cNvPr id="6" name="Group 5"/>
          <p:cNvGrpSpPr/>
          <p:nvPr/>
        </p:nvGrpSpPr>
        <p:grpSpPr>
          <a:xfrm>
            <a:off x="2566120" y="2555399"/>
            <a:ext cx="2082446" cy="1421585"/>
            <a:chOff x="1868547" y="680118"/>
            <a:chExt cx="2776594" cy="1895446"/>
          </a:xfrm>
        </p:grpSpPr>
        <p:sp>
          <p:nvSpPr>
            <p:cNvPr id="17" name="TextBox 16"/>
            <p:cNvSpPr txBox="1"/>
            <p:nvPr/>
          </p:nvSpPr>
          <p:spPr>
            <a:xfrm>
              <a:off x="1868547" y="1067459"/>
              <a:ext cx="2776594" cy="1508105"/>
            </a:xfrm>
            <a:prstGeom prst="rect">
              <a:avLst/>
            </a:prstGeom>
            <a:noFill/>
          </p:spPr>
          <p:txBody>
            <a:bodyPr wrap="square" rtlCol="0">
              <a:spAutoFit/>
            </a:bodyPr>
            <a:lstStyle/>
            <a:p>
              <a:pPr defTabSz="914240"/>
              <a:r>
                <a:rPr lang="tr-TR" sz="1350" b="1" dirty="0">
                  <a:latin typeface="Open Sans" panose="020B0606030504020204" pitchFamily="34" charset="0"/>
                </a:rPr>
                <a:t>&gt;4 milyar ton / yıl</a:t>
              </a:r>
            </a:p>
            <a:p>
              <a:pPr defTabSz="914240"/>
              <a:r>
                <a:rPr lang="tr-TR" sz="1350" dirty="0">
                  <a:latin typeface="Open Sans" panose="020B0606030504020204" pitchFamily="34" charset="0"/>
                </a:rPr>
                <a:t>~ 550 kg / kişi / yıl</a:t>
              </a:r>
            </a:p>
            <a:p>
              <a:pPr defTabSz="914240"/>
              <a:r>
                <a:rPr lang="tr-TR" sz="1350" dirty="0">
                  <a:latin typeface="Open Sans" panose="020B0606030504020204" pitchFamily="34" charset="0"/>
                </a:rPr>
                <a:t>~ 1,5 kg / kişi / gün</a:t>
              </a:r>
              <a:endParaRPr lang="en-US" sz="1350" dirty="0">
                <a:latin typeface="Open Sans" panose="020B0606030504020204" pitchFamily="34" charset="0"/>
              </a:endParaRPr>
            </a:p>
            <a:p>
              <a:pPr defTabSz="914240"/>
              <a:endParaRPr lang="en-US" sz="1350" dirty="0">
                <a:latin typeface="Open Sans" panose="020B0606030504020204" pitchFamily="34" charset="0"/>
              </a:endParaRPr>
            </a:p>
            <a:p>
              <a:pPr defTabSz="914240"/>
              <a:endParaRPr lang="en-US" sz="1350" dirty="0">
                <a:latin typeface="Open Sans" panose="020B0606030504020204" pitchFamily="34" charset="0"/>
              </a:endParaRPr>
            </a:p>
          </p:txBody>
        </p:sp>
        <p:sp>
          <p:nvSpPr>
            <p:cNvPr id="18" name="TextBox 17"/>
            <p:cNvSpPr txBox="1"/>
            <p:nvPr/>
          </p:nvSpPr>
          <p:spPr>
            <a:xfrm>
              <a:off x="1868547" y="680118"/>
              <a:ext cx="1676356" cy="492442"/>
            </a:xfrm>
            <a:prstGeom prst="rect">
              <a:avLst/>
            </a:prstGeom>
            <a:noFill/>
          </p:spPr>
          <p:txBody>
            <a:bodyPr wrap="none" rtlCol="0">
              <a:spAutoFit/>
            </a:bodyPr>
            <a:lstStyle/>
            <a:p>
              <a:pPr defTabSz="914240"/>
              <a:r>
                <a:rPr lang="tr-TR" b="1" dirty="0">
                  <a:latin typeface="Open Sans" panose="020B0606030504020204" pitchFamily="34" charset="0"/>
                </a:rPr>
                <a:t>ÇİMENTO</a:t>
              </a:r>
              <a:endParaRPr lang="en-US" b="1" dirty="0">
                <a:latin typeface="Open Sans" panose="020B0606030504020204" pitchFamily="34" charset="0"/>
              </a:endParaRPr>
            </a:p>
          </p:txBody>
        </p:sp>
      </p:grpSp>
      <p:grpSp>
        <p:nvGrpSpPr>
          <p:cNvPr id="23" name="Group 22"/>
          <p:cNvGrpSpPr/>
          <p:nvPr/>
        </p:nvGrpSpPr>
        <p:grpSpPr>
          <a:xfrm>
            <a:off x="4105523" y="4473454"/>
            <a:ext cx="4622885" cy="1092252"/>
            <a:chOff x="1868547" y="439160"/>
            <a:chExt cx="6163846" cy="1456336"/>
          </a:xfrm>
        </p:grpSpPr>
        <p:sp>
          <p:nvSpPr>
            <p:cNvPr id="24" name="TextBox 23"/>
            <p:cNvSpPr txBox="1"/>
            <p:nvPr/>
          </p:nvSpPr>
          <p:spPr>
            <a:xfrm>
              <a:off x="1868547" y="1218388"/>
              <a:ext cx="6163846" cy="677108"/>
            </a:xfrm>
            <a:prstGeom prst="rect">
              <a:avLst/>
            </a:prstGeom>
            <a:noFill/>
          </p:spPr>
          <p:txBody>
            <a:bodyPr wrap="square" rtlCol="0">
              <a:spAutoFit/>
            </a:bodyPr>
            <a:lstStyle/>
            <a:p>
              <a:pPr algn="ctr" defTabSz="914240"/>
              <a:r>
                <a:rPr lang="tr-TR" sz="2700" b="1" dirty="0">
                  <a:latin typeface="Open Sans" panose="020B0606030504020204" pitchFamily="34" charset="0"/>
                </a:rPr>
                <a:t>2,7 GT / yıl</a:t>
              </a:r>
              <a:endParaRPr lang="en-US" sz="2700" b="1" dirty="0">
                <a:latin typeface="Open Sans" panose="020B0606030504020204" pitchFamily="34" charset="0"/>
              </a:endParaRPr>
            </a:p>
          </p:txBody>
        </p:sp>
        <p:sp>
          <p:nvSpPr>
            <p:cNvPr id="25" name="TextBox 24"/>
            <p:cNvSpPr txBox="1"/>
            <p:nvPr/>
          </p:nvSpPr>
          <p:spPr>
            <a:xfrm>
              <a:off x="2495091" y="439160"/>
              <a:ext cx="4930409" cy="861775"/>
            </a:xfrm>
            <a:prstGeom prst="rect">
              <a:avLst/>
            </a:prstGeom>
            <a:noFill/>
          </p:spPr>
          <p:txBody>
            <a:bodyPr wrap="none" rtlCol="0">
              <a:spAutoFit/>
            </a:bodyPr>
            <a:lstStyle/>
            <a:p>
              <a:pPr defTabSz="914240"/>
              <a:r>
                <a:rPr lang="tr-TR" b="1" dirty="0">
                  <a:solidFill>
                    <a:schemeClr val="tx2">
                      <a:lumMod val="50000"/>
                    </a:schemeClr>
                  </a:solidFill>
                  <a:latin typeface="Open Sans" panose="020B0606030504020204" pitchFamily="34" charset="0"/>
                </a:rPr>
                <a:t>ÇİMENTO ve BETON KAYNAKLI </a:t>
              </a:r>
            </a:p>
            <a:p>
              <a:pPr algn="ctr" defTabSz="914240"/>
              <a:r>
                <a:rPr lang="tr-TR" b="1" dirty="0">
                  <a:solidFill>
                    <a:schemeClr val="tx2">
                      <a:lumMod val="50000"/>
                    </a:schemeClr>
                  </a:solidFill>
                  <a:latin typeface="Open Sans" panose="020B0606030504020204" pitchFamily="34" charset="0"/>
                </a:rPr>
                <a:t>KARBON EMİSYONU*</a:t>
              </a:r>
              <a:endParaRPr lang="en-US" b="1" dirty="0">
                <a:solidFill>
                  <a:schemeClr val="tx2">
                    <a:lumMod val="50000"/>
                  </a:schemeClr>
                </a:solidFill>
                <a:latin typeface="Open Sans" panose="020B0606030504020204" pitchFamily="34" charset="0"/>
              </a:endParaRPr>
            </a:p>
          </p:txBody>
        </p:sp>
      </p:grpSp>
      <p:grpSp>
        <p:nvGrpSpPr>
          <p:cNvPr id="26" name="Group 25"/>
          <p:cNvGrpSpPr/>
          <p:nvPr/>
        </p:nvGrpSpPr>
        <p:grpSpPr>
          <a:xfrm>
            <a:off x="2538330" y="3764620"/>
            <a:ext cx="2082446" cy="1213836"/>
            <a:chOff x="1868547" y="680118"/>
            <a:chExt cx="2776594" cy="1618447"/>
          </a:xfrm>
        </p:grpSpPr>
        <p:sp>
          <p:nvSpPr>
            <p:cNvPr id="27" name="TextBox 26"/>
            <p:cNvSpPr txBox="1"/>
            <p:nvPr/>
          </p:nvSpPr>
          <p:spPr>
            <a:xfrm>
              <a:off x="1868547" y="1067459"/>
              <a:ext cx="2776594" cy="1231106"/>
            </a:xfrm>
            <a:prstGeom prst="rect">
              <a:avLst/>
            </a:prstGeom>
            <a:noFill/>
          </p:spPr>
          <p:txBody>
            <a:bodyPr wrap="square" rtlCol="0">
              <a:spAutoFit/>
            </a:bodyPr>
            <a:lstStyle/>
            <a:p>
              <a:pPr defTabSz="914240"/>
              <a:r>
                <a:rPr lang="tr-TR" sz="1350" b="1" dirty="0">
                  <a:latin typeface="Open Sans" panose="020B0606030504020204" pitchFamily="34" charset="0"/>
                </a:rPr>
                <a:t>Beton: </a:t>
              </a:r>
              <a:r>
                <a:rPr lang="tr-TR" sz="1350" dirty="0">
                  <a:latin typeface="Open Sans" panose="020B0606030504020204" pitchFamily="34" charset="0"/>
                </a:rPr>
                <a:t>105 milyon m</a:t>
              </a:r>
              <a:r>
                <a:rPr lang="tr-TR" sz="1350" baseline="30000" dirty="0">
                  <a:latin typeface="Open Sans" panose="020B0606030504020204" pitchFamily="34" charset="0"/>
                </a:rPr>
                <a:t>3</a:t>
              </a:r>
            </a:p>
            <a:p>
              <a:pPr defTabSz="914240"/>
              <a:r>
                <a:rPr lang="tr-TR" sz="1350" b="1" dirty="0">
                  <a:latin typeface="Open Sans" panose="020B0606030504020204" pitchFamily="34" charset="0"/>
                </a:rPr>
                <a:t>Çimento: </a:t>
              </a:r>
              <a:r>
                <a:rPr lang="tr-TR" sz="1350" dirty="0">
                  <a:latin typeface="Open Sans" panose="020B0606030504020204" pitchFamily="34" charset="0"/>
                </a:rPr>
                <a:t>82 milyon ton</a:t>
              </a:r>
              <a:endParaRPr lang="tr-TR" sz="1350" baseline="30000" dirty="0">
                <a:latin typeface="Open Sans" panose="020B0606030504020204" pitchFamily="34" charset="0"/>
              </a:endParaRPr>
            </a:p>
            <a:p>
              <a:pPr defTabSz="914240"/>
              <a:endParaRPr lang="en-US" sz="1350" dirty="0">
                <a:latin typeface="Open Sans" panose="020B0606030504020204" pitchFamily="34" charset="0"/>
              </a:endParaRPr>
            </a:p>
          </p:txBody>
        </p:sp>
        <p:sp>
          <p:nvSpPr>
            <p:cNvPr id="28" name="TextBox 27"/>
            <p:cNvSpPr txBox="1"/>
            <p:nvPr/>
          </p:nvSpPr>
          <p:spPr>
            <a:xfrm>
              <a:off x="1868547" y="680118"/>
              <a:ext cx="2522486" cy="492442"/>
            </a:xfrm>
            <a:prstGeom prst="rect">
              <a:avLst/>
            </a:prstGeom>
            <a:noFill/>
          </p:spPr>
          <p:txBody>
            <a:bodyPr wrap="none" rtlCol="0">
              <a:spAutoFit/>
            </a:bodyPr>
            <a:lstStyle/>
            <a:p>
              <a:pPr defTabSz="914240"/>
              <a:r>
                <a:rPr lang="tr-TR" b="1" dirty="0">
                  <a:latin typeface="Open Sans" panose="020B0606030504020204" pitchFamily="34" charset="0"/>
                </a:rPr>
                <a:t>TÜRKİYE (2021)</a:t>
              </a:r>
              <a:endParaRPr lang="en-US" b="1" dirty="0">
                <a:latin typeface="Open Sans" panose="020B0606030504020204" pitchFamily="34" charset="0"/>
              </a:endParaRPr>
            </a:p>
          </p:txBody>
        </p:sp>
      </p:grpSp>
      <p:pic>
        <p:nvPicPr>
          <p:cNvPr id="11" name="Graphic 10" descr="Open quotation mark">
            <a:extLst>
              <a:ext uri="{FF2B5EF4-FFF2-40B4-BE49-F238E27FC236}">
                <a16:creationId xmlns:a16="http://schemas.microsoft.com/office/drawing/2014/main" id="{4C77EDD5-F425-411A-73AC-1056BC6C31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1756" y="957167"/>
            <a:ext cx="540000" cy="540000"/>
          </a:xfrm>
          <a:prstGeom prst="rect">
            <a:avLst/>
          </a:prstGeom>
        </p:spPr>
      </p:pic>
      <p:pic>
        <p:nvPicPr>
          <p:cNvPr id="32" name="Graphic 31" descr="Closed quotation mark">
            <a:extLst>
              <a:ext uri="{FF2B5EF4-FFF2-40B4-BE49-F238E27FC236}">
                <a16:creationId xmlns:a16="http://schemas.microsoft.com/office/drawing/2014/main" id="{7C4FE26F-F5CE-DBD5-72AF-8C4107FD0B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45628" y="1616861"/>
            <a:ext cx="540000" cy="540000"/>
          </a:xfrm>
          <a:prstGeom prst="rect">
            <a:avLst/>
          </a:prstGeom>
        </p:spPr>
      </p:pic>
      <p:sp>
        <p:nvSpPr>
          <p:cNvPr id="40" name="TextBox 39">
            <a:extLst>
              <a:ext uri="{FF2B5EF4-FFF2-40B4-BE49-F238E27FC236}">
                <a16:creationId xmlns:a16="http://schemas.microsoft.com/office/drawing/2014/main" id="{397602F1-79DD-D2B6-0180-4190AD05012F}"/>
              </a:ext>
            </a:extLst>
          </p:cNvPr>
          <p:cNvSpPr txBox="1"/>
          <p:nvPr/>
        </p:nvSpPr>
        <p:spPr>
          <a:xfrm>
            <a:off x="3905860" y="1168170"/>
            <a:ext cx="3368875" cy="738664"/>
          </a:xfrm>
          <a:prstGeom prst="rect">
            <a:avLst/>
          </a:prstGeom>
          <a:noFill/>
        </p:spPr>
        <p:txBody>
          <a:bodyPr wrap="square" rtlCol="0">
            <a:spAutoFit/>
          </a:bodyPr>
          <a:lstStyle/>
          <a:p>
            <a:pPr algn="ctr"/>
            <a:r>
              <a:rPr lang="tr-TR" sz="2100" b="1" dirty="0"/>
              <a:t>Dünyada sudan sonra en çok tüketilen malzeme </a:t>
            </a:r>
            <a:r>
              <a:rPr lang="en-US" sz="2100" b="1" dirty="0"/>
              <a:t>   </a:t>
            </a:r>
            <a:r>
              <a:rPr lang="tr-TR" sz="2100" b="1" dirty="0"/>
              <a:t>BETON</a:t>
            </a:r>
          </a:p>
        </p:txBody>
      </p:sp>
      <p:pic>
        <p:nvPicPr>
          <p:cNvPr id="42" name="Picture 41">
            <a:extLst>
              <a:ext uri="{FF2B5EF4-FFF2-40B4-BE49-F238E27FC236}">
                <a16:creationId xmlns:a16="http://schemas.microsoft.com/office/drawing/2014/main" id="{E0E17FDC-0E53-7EE4-3AE0-B80A085280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6402" y="2582800"/>
            <a:ext cx="715580" cy="715580"/>
          </a:xfrm>
          <a:prstGeom prst="rect">
            <a:avLst/>
          </a:prstGeom>
        </p:spPr>
      </p:pic>
      <p:pic>
        <p:nvPicPr>
          <p:cNvPr id="43" name="Picture 42">
            <a:extLst>
              <a:ext uri="{FF2B5EF4-FFF2-40B4-BE49-F238E27FC236}">
                <a16:creationId xmlns:a16="http://schemas.microsoft.com/office/drawing/2014/main" id="{2DE727C2-2AD9-CF13-502D-5E963CE1FA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1385" y="2589002"/>
            <a:ext cx="715580" cy="715580"/>
          </a:xfrm>
          <a:prstGeom prst="rect">
            <a:avLst/>
          </a:prstGeom>
        </p:spPr>
      </p:pic>
      <p:sp>
        <p:nvSpPr>
          <p:cNvPr id="46" name="Oval 45">
            <a:extLst>
              <a:ext uri="{FF2B5EF4-FFF2-40B4-BE49-F238E27FC236}">
                <a16:creationId xmlns:a16="http://schemas.microsoft.com/office/drawing/2014/main" id="{8EA82893-2E14-A1EA-BA54-E563C00CB2A7}"/>
              </a:ext>
            </a:extLst>
          </p:cNvPr>
          <p:cNvSpPr/>
          <p:nvPr/>
        </p:nvSpPr>
        <p:spPr>
          <a:xfrm>
            <a:off x="1745674" y="3804538"/>
            <a:ext cx="567000" cy="5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pic>
        <p:nvPicPr>
          <p:cNvPr id="45" name="Picture 44">
            <a:extLst>
              <a:ext uri="{FF2B5EF4-FFF2-40B4-BE49-F238E27FC236}">
                <a16:creationId xmlns:a16="http://schemas.microsoft.com/office/drawing/2014/main" id="{09786FA1-5FA8-DD1D-A81B-24FF842143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2635" y="3620540"/>
            <a:ext cx="913079" cy="913079"/>
          </a:xfrm>
          <a:prstGeom prst="rect">
            <a:avLst/>
          </a:prstGeom>
        </p:spPr>
      </p:pic>
      <p:sp>
        <p:nvSpPr>
          <p:cNvPr id="5" name="TextBox 4">
            <a:extLst>
              <a:ext uri="{FF2B5EF4-FFF2-40B4-BE49-F238E27FC236}">
                <a16:creationId xmlns:a16="http://schemas.microsoft.com/office/drawing/2014/main" id="{E758D5C1-3CB9-97CF-1045-491C1D97AF97}"/>
              </a:ext>
            </a:extLst>
          </p:cNvPr>
          <p:cNvSpPr txBox="1"/>
          <p:nvPr/>
        </p:nvSpPr>
        <p:spPr>
          <a:xfrm>
            <a:off x="1619430" y="5706764"/>
            <a:ext cx="4178181" cy="276999"/>
          </a:xfrm>
          <a:prstGeom prst="rect">
            <a:avLst/>
          </a:prstGeom>
          <a:noFill/>
        </p:spPr>
        <p:txBody>
          <a:bodyPr wrap="square" rtlCol="0">
            <a:spAutoFit/>
          </a:bodyPr>
          <a:lstStyle/>
          <a:p>
            <a:r>
              <a:rPr lang="tr-TR" sz="1200" dirty="0"/>
              <a:t>* Global </a:t>
            </a:r>
            <a:r>
              <a:rPr lang="tr-TR" sz="1200" dirty="0" err="1"/>
              <a:t>Cement</a:t>
            </a:r>
            <a:r>
              <a:rPr lang="tr-TR" sz="1200" dirty="0"/>
              <a:t> and </a:t>
            </a:r>
            <a:r>
              <a:rPr lang="tr-TR" sz="1200" dirty="0" err="1"/>
              <a:t>Concrete</a:t>
            </a:r>
            <a:r>
              <a:rPr lang="tr-TR" sz="1200" dirty="0"/>
              <a:t> </a:t>
            </a:r>
            <a:r>
              <a:rPr lang="tr-TR" sz="1200" dirty="0" err="1"/>
              <a:t>Association</a:t>
            </a:r>
            <a:endParaRPr lang="tr-TR" sz="1200" dirty="0"/>
          </a:p>
        </p:txBody>
      </p:sp>
      <p:grpSp>
        <p:nvGrpSpPr>
          <p:cNvPr id="7" name="Group 18">
            <a:extLst>
              <a:ext uri="{FF2B5EF4-FFF2-40B4-BE49-F238E27FC236}">
                <a16:creationId xmlns:a16="http://schemas.microsoft.com/office/drawing/2014/main" id="{D3B24A92-C322-8C17-6FD0-FE730F39D036}"/>
              </a:ext>
            </a:extLst>
          </p:cNvPr>
          <p:cNvGrpSpPr/>
          <p:nvPr/>
        </p:nvGrpSpPr>
        <p:grpSpPr>
          <a:xfrm>
            <a:off x="6574405" y="2495644"/>
            <a:ext cx="2082446" cy="1006087"/>
            <a:chOff x="1868547" y="680118"/>
            <a:chExt cx="2776594" cy="1341448"/>
          </a:xfrm>
        </p:grpSpPr>
        <p:sp>
          <p:nvSpPr>
            <p:cNvPr id="8" name="TextBox 20">
              <a:extLst>
                <a:ext uri="{FF2B5EF4-FFF2-40B4-BE49-F238E27FC236}">
                  <a16:creationId xmlns:a16="http://schemas.microsoft.com/office/drawing/2014/main" id="{E9D416B5-0032-1619-BD16-B30DAE918820}"/>
                </a:ext>
              </a:extLst>
            </p:cNvPr>
            <p:cNvSpPr txBox="1"/>
            <p:nvPr/>
          </p:nvSpPr>
          <p:spPr>
            <a:xfrm>
              <a:off x="1868547" y="1067459"/>
              <a:ext cx="2776594" cy="954107"/>
            </a:xfrm>
            <a:prstGeom prst="rect">
              <a:avLst/>
            </a:prstGeom>
            <a:noFill/>
          </p:spPr>
          <p:txBody>
            <a:bodyPr wrap="square" rtlCol="0">
              <a:spAutoFit/>
            </a:bodyPr>
            <a:lstStyle/>
            <a:p>
              <a:pPr defTabSz="914240"/>
              <a:r>
                <a:rPr lang="tr-TR" sz="1350" b="1" dirty="0">
                  <a:latin typeface="Open Sans" panose="020B0606030504020204" pitchFamily="34" charset="0"/>
                </a:rPr>
                <a:t>&gt;10 milyar m</a:t>
              </a:r>
              <a:r>
                <a:rPr lang="tr-TR" sz="1350" b="1" baseline="30000" dirty="0">
                  <a:latin typeface="Open Sans" panose="020B0606030504020204" pitchFamily="34" charset="0"/>
                </a:rPr>
                <a:t>3</a:t>
              </a:r>
              <a:r>
                <a:rPr lang="tr-TR" sz="1350" b="1" dirty="0">
                  <a:latin typeface="Open Sans" panose="020B0606030504020204" pitchFamily="34" charset="0"/>
                </a:rPr>
                <a:t>/yıl</a:t>
              </a:r>
            </a:p>
            <a:p>
              <a:pPr defTabSz="914240"/>
              <a:r>
                <a:rPr lang="tr-TR" sz="1350" dirty="0">
                  <a:latin typeface="Open Sans" panose="020B0606030504020204" pitchFamily="34" charset="0"/>
                </a:rPr>
                <a:t>~ 1,3 m</a:t>
              </a:r>
              <a:r>
                <a:rPr lang="tr-TR" sz="1350" baseline="30000" dirty="0">
                  <a:latin typeface="Open Sans" panose="020B0606030504020204" pitchFamily="34" charset="0"/>
                </a:rPr>
                <a:t>3</a:t>
              </a:r>
              <a:r>
                <a:rPr lang="tr-TR" sz="1350" dirty="0">
                  <a:latin typeface="Open Sans" panose="020B0606030504020204" pitchFamily="34" charset="0"/>
                </a:rPr>
                <a:t> / kişi / yıl</a:t>
              </a:r>
            </a:p>
            <a:p>
              <a:pPr defTabSz="914240"/>
              <a:r>
                <a:rPr lang="tr-TR" sz="1350" dirty="0">
                  <a:latin typeface="Open Sans" panose="020B0606030504020204" pitchFamily="34" charset="0"/>
                </a:rPr>
                <a:t>~ 8,4 kg / kişi / gün</a:t>
              </a:r>
              <a:endParaRPr lang="en-US" sz="1350" dirty="0">
                <a:latin typeface="Open Sans" panose="020B0606030504020204" pitchFamily="34" charset="0"/>
              </a:endParaRPr>
            </a:p>
          </p:txBody>
        </p:sp>
        <p:sp>
          <p:nvSpPr>
            <p:cNvPr id="9" name="TextBox 21">
              <a:extLst>
                <a:ext uri="{FF2B5EF4-FFF2-40B4-BE49-F238E27FC236}">
                  <a16:creationId xmlns:a16="http://schemas.microsoft.com/office/drawing/2014/main" id="{A5177B1E-3624-89F1-98BA-14F789289BC8}"/>
                </a:ext>
              </a:extLst>
            </p:cNvPr>
            <p:cNvSpPr txBox="1"/>
            <p:nvPr/>
          </p:nvSpPr>
          <p:spPr>
            <a:xfrm>
              <a:off x="1868547" y="680118"/>
              <a:ext cx="1293773" cy="492442"/>
            </a:xfrm>
            <a:prstGeom prst="rect">
              <a:avLst/>
            </a:prstGeom>
            <a:noFill/>
          </p:spPr>
          <p:txBody>
            <a:bodyPr wrap="none" rtlCol="0">
              <a:spAutoFit/>
            </a:bodyPr>
            <a:lstStyle/>
            <a:p>
              <a:pPr defTabSz="914240"/>
              <a:r>
                <a:rPr lang="tr-TR" b="1" dirty="0">
                  <a:latin typeface="Open Sans" panose="020B0606030504020204" pitchFamily="34" charset="0"/>
                </a:rPr>
                <a:t>BETON</a:t>
              </a:r>
              <a:endParaRPr lang="en-US" b="1" dirty="0">
                <a:latin typeface="Open Sans" panose="020B0606030504020204" pitchFamily="34" charset="0"/>
              </a:endParaRPr>
            </a:p>
          </p:txBody>
        </p:sp>
      </p:grpSp>
    </p:spTree>
    <p:extLst>
      <p:ext uri="{BB962C8B-B14F-4D97-AF65-F5344CB8AC3E}">
        <p14:creationId xmlns:p14="http://schemas.microsoft.com/office/powerpoint/2010/main" val="38567271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7D2F4F13-EA35-5092-0D44-61AB318E942A}"/>
              </a:ext>
            </a:extLst>
          </p:cNvPr>
          <p:cNvSpPr>
            <a:spLocks noGrp="1"/>
          </p:cNvSpPr>
          <p:nvPr>
            <p:ph type="sldNum" sz="quarter" idx="12"/>
          </p:nvPr>
        </p:nvSpPr>
        <p:spPr/>
        <p:txBody>
          <a:bodyPr/>
          <a:lstStyle/>
          <a:p>
            <a:fld id="{07B59D57-41FC-4299-9B9A-4CE2F26EA544}" type="slidenum">
              <a:rPr lang="en-US" smtClean="0"/>
              <a:t>30</a:t>
            </a:fld>
            <a:endParaRPr lang="en-US"/>
          </a:p>
        </p:txBody>
      </p:sp>
      <p:pic>
        <p:nvPicPr>
          <p:cNvPr id="4" name="Resim 3">
            <a:extLst>
              <a:ext uri="{FF2B5EF4-FFF2-40B4-BE49-F238E27FC236}">
                <a16:creationId xmlns:a16="http://schemas.microsoft.com/office/drawing/2014/main" id="{625CA36C-4762-96BE-6A68-D4C899F44430}"/>
              </a:ext>
            </a:extLst>
          </p:cNvPr>
          <p:cNvPicPr>
            <a:picLocks noChangeAspect="1"/>
          </p:cNvPicPr>
          <p:nvPr/>
        </p:nvPicPr>
        <p:blipFill>
          <a:blip r:embed="rId2"/>
          <a:stretch>
            <a:fillRect/>
          </a:stretch>
        </p:blipFill>
        <p:spPr>
          <a:xfrm>
            <a:off x="2625909" y="911225"/>
            <a:ext cx="6791325" cy="5810250"/>
          </a:xfrm>
          <a:prstGeom prst="rect">
            <a:avLst/>
          </a:prstGeom>
        </p:spPr>
      </p:pic>
    </p:spTree>
    <p:extLst>
      <p:ext uri="{BB962C8B-B14F-4D97-AF65-F5344CB8AC3E}">
        <p14:creationId xmlns:p14="http://schemas.microsoft.com/office/powerpoint/2010/main" val="38920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F9323D1-9383-31F8-6C1E-8F93E794B26B}"/>
              </a:ext>
            </a:extLst>
          </p:cNvPr>
          <p:cNvSpPr>
            <a:spLocks noGrp="1"/>
          </p:cNvSpPr>
          <p:nvPr>
            <p:ph type="sldNum" sz="quarter" idx="12"/>
          </p:nvPr>
        </p:nvSpPr>
        <p:spPr/>
        <p:txBody>
          <a:bodyPr/>
          <a:lstStyle/>
          <a:p>
            <a:fld id="{07B59D57-41FC-4299-9B9A-4CE2F26EA544}" type="slidenum">
              <a:rPr lang="en-US" smtClean="0"/>
              <a:t>31</a:t>
            </a:fld>
            <a:endParaRPr lang="en-US"/>
          </a:p>
        </p:txBody>
      </p:sp>
      <p:sp>
        <p:nvSpPr>
          <p:cNvPr id="3" name="Metin kutusu 2">
            <a:extLst>
              <a:ext uri="{FF2B5EF4-FFF2-40B4-BE49-F238E27FC236}">
                <a16:creationId xmlns:a16="http://schemas.microsoft.com/office/drawing/2014/main" id="{784ACB5C-9EC4-C7AF-1B86-96D8BF234D93}"/>
              </a:ext>
            </a:extLst>
          </p:cNvPr>
          <p:cNvSpPr txBox="1"/>
          <p:nvPr/>
        </p:nvSpPr>
        <p:spPr>
          <a:xfrm>
            <a:off x="1250302" y="2603241"/>
            <a:ext cx="936793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DİNLEDİĞİNİZ İÇİN </a:t>
            </a:r>
          </a:p>
          <a:p>
            <a:pPr algn="ctr"/>
            <a:r>
              <a:rPr lang="en-US" sz="2400" dirty="0">
                <a:latin typeface="Times New Roman" panose="02020603050405020304" pitchFamily="18" charset="0"/>
                <a:cs typeface="Times New Roman" panose="02020603050405020304" pitchFamily="18" charset="0"/>
              </a:rPr>
              <a:t>TEŞEKKÜRLER.</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44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0F74B65-26E8-6643-526A-AFC0624B1E62}"/>
              </a:ext>
            </a:extLst>
          </p:cNvPr>
          <p:cNvPicPr>
            <a:picLocks noChangeAspect="1"/>
          </p:cNvPicPr>
          <p:nvPr/>
        </p:nvPicPr>
        <p:blipFill>
          <a:blip r:embed="rId2"/>
          <a:stretch>
            <a:fillRect/>
          </a:stretch>
        </p:blipFill>
        <p:spPr>
          <a:xfrm>
            <a:off x="958712" y="1026369"/>
            <a:ext cx="10134025" cy="5408158"/>
          </a:xfrm>
          <a:prstGeom prst="rect">
            <a:avLst/>
          </a:prstGeom>
        </p:spPr>
      </p:pic>
      <p:sp>
        <p:nvSpPr>
          <p:cNvPr id="4" name="TextBox 4">
            <a:extLst>
              <a:ext uri="{FF2B5EF4-FFF2-40B4-BE49-F238E27FC236}">
                <a16:creationId xmlns:a16="http://schemas.microsoft.com/office/drawing/2014/main" id="{70F3DBBC-0286-8B01-34F7-9C08B2FE115E}"/>
              </a:ext>
            </a:extLst>
          </p:cNvPr>
          <p:cNvSpPr txBox="1"/>
          <p:nvPr/>
        </p:nvSpPr>
        <p:spPr>
          <a:xfrm>
            <a:off x="406451" y="6434527"/>
            <a:ext cx="4178181" cy="276999"/>
          </a:xfrm>
          <a:prstGeom prst="rect">
            <a:avLst/>
          </a:prstGeom>
          <a:noFill/>
        </p:spPr>
        <p:txBody>
          <a:bodyPr wrap="square" rtlCol="0">
            <a:spAutoFit/>
          </a:bodyPr>
          <a:lstStyle/>
          <a:p>
            <a:r>
              <a:rPr lang="tr-TR" sz="1200" dirty="0"/>
              <a:t>* </a:t>
            </a:r>
            <a:r>
              <a:rPr lang="en-US" sz="1200" dirty="0"/>
              <a:t>www.specifyingconcrete.ie</a:t>
            </a:r>
            <a:endParaRPr lang="tr-TR" sz="1200" dirty="0"/>
          </a:p>
        </p:txBody>
      </p:sp>
      <p:sp>
        <p:nvSpPr>
          <p:cNvPr id="5" name="Alt Başlık 2">
            <a:extLst>
              <a:ext uri="{FF2B5EF4-FFF2-40B4-BE49-F238E27FC236}">
                <a16:creationId xmlns:a16="http://schemas.microsoft.com/office/drawing/2014/main" id="{137EC822-5451-A441-5366-E802D896425C}"/>
              </a:ext>
            </a:extLst>
          </p:cNvPr>
          <p:cNvSpPr txBox="1">
            <a:spLocks/>
          </p:cNvSpPr>
          <p:nvPr/>
        </p:nvSpPr>
        <p:spPr>
          <a:xfrm>
            <a:off x="8356017" y="5617028"/>
            <a:ext cx="3429532" cy="71247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Segoe UI" panose="020B0502040204020203" pitchFamily="34" charset="0"/>
                <a:cs typeface="Segoe UI" panose="020B0502040204020203" pitchFamily="34" charset="0"/>
              </a:rPr>
              <a:t>TAKIM OYUNU</a:t>
            </a:r>
          </a:p>
          <a:p>
            <a:pPr marL="0" indent="0" algn="ctr">
              <a:buNone/>
            </a:pPr>
            <a:r>
              <a:rPr lang="en-US" sz="1600" dirty="0" err="1">
                <a:latin typeface="Segoe UI" panose="020B0502040204020203" pitchFamily="34" charset="0"/>
                <a:cs typeface="Segoe UI" panose="020B0502040204020203" pitchFamily="34" charset="0"/>
              </a:rPr>
              <a:t>Herkes</a:t>
            </a:r>
            <a:r>
              <a:rPr lang="en-US" sz="1600" dirty="0">
                <a:latin typeface="Segoe UI" panose="020B0502040204020203" pitchFamily="34" charset="0"/>
                <a:cs typeface="Segoe UI" panose="020B0502040204020203" pitchFamily="34" charset="0"/>
              </a:rPr>
              <a:t> %100’ünü vermeil.</a:t>
            </a:r>
            <a:endParaRPr lang="en-US"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812FC29-384B-434D-5136-B4465C4FB06B}"/>
              </a:ext>
            </a:extLst>
          </p:cNvPr>
          <p:cNvPicPr>
            <a:picLocks noChangeAspect="1"/>
          </p:cNvPicPr>
          <p:nvPr/>
        </p:nvPicPr>
        <p:blipFill>
          <a:blip r:embed="rId2"/>
          <a:stretch>
            <a:fillRect/>
          </a:stretch>
        </p:blipFill>
        <p:spPr>
          <a:xfrm>
            <a:off x="0" y="0"/>
            <a:ext cx="6590109" cy="6858000"/>
          </a:xfrm>
          <a:prstGeom prst="rect">
            <a:avLst/>
          </a:prstGeom>
        </p:spPr>
      </p:pic>
      <p:pic>
        <p:nvPicPr>
          <p:cNvPr id="8" name="Resim 7">
            <a:extLst>
              <a:ext uri="{FF2B5EF4-FFF2-40B4-BE49-F238E27FC236}">
                <a16:creationId xmlns:a16="http://schemas.microsoft.com/office/drawing/2014/main" id="{80A09F84-B045-B48F-1191-72416F3D8524}"/>
              </a:ext>
            </a:extLst>
          </p:cNvPr>
          <p:cNvPicPr>
            <a:picLocks noChangeAspect="1"/>
          </p:cNvPicPr>
          <p:nvPr/>
        </p:nvPicPr>
        <p:blipFill>
          <a:blip r:embed="rId3"/>
          <a:stretch>
            <a:fillRect/>
          </a:stretch>
        </p:blipFill>
        <p:spPr>
          <a:xfrm>
            <a:off x="6324809" y="3060441"/>
            <a:ext cx="5764645" cy="2118049"/>
          </a:xfrm>
          <a:prstGeom prst="rect">
            <a:avLst/>
          </a:prstGeom>
          <a:ln w="76200">
            <a:solidFill>
              <a:srgbClr val="00B0F0"/>
            </a:solidFill>
          </a:ln>
        </p:spPr>
      </p:pic>
      <p:sp>
        <p:nvSpPr>
          <p:cNvPr id="9" name="Text Box 5">
            <a:extLst>
              <a:ext uri="{FF2B5EF4-FFF2-40B4-BE49-F238E27FC236}">
                <a16:creationId xmlns:a16="http://schemas.microsoft.com/office/drawing/2014/main" id="{CFA3EC22-433E-1657-74E9-DFAD140A5C73}"/>
              </a:ext>
            </a:extLst>
          </p:cNvPr>
          <p:cNvSpPr txBox="1">
            <a:spLocks noChangeArrowheads="1"/>
          </p:cNvSpPr>
          <p:nvPr/>
        </p:nvSpPr>
        <p:spPr bwMode="auto">
          <a:xfrm>
            <a:off x="5721358" y="1495951"/>
            <a:ext cx="674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b="1" dirty="0">
                <a:latin typeface="Segoe UI" panose="020B0502040204020203" pitchFamily="34" charset="0"/>
                <a:cs typeface="Segoe UI" panose="020B0502040204020203" pitchFamily="34" charset="0"/>
              </a:rPr>
              <a:t>DÜRABİLİTE</a:t>
            </a:r>
            <a:endParaRPr lang="tr-TR" altLang="en-US" sz="4800" b="1" dirty="0">
              <a:latin typeface="Segoe UI" panose="020B0502040204020203" pitchFamily="34" charset="0"/>
              <a:cs typeface="Segoe UI" panose="020B0502040204020203" pitchFamily="34" charset="0"/>
            </a:endParaRPr>
          </a:p>
        </p:txBody>
      </p:sp>
      <p:sp>
        <p:nvSpPr>
          <p:cNvPr id="10" name="Dikdörtgen 9">
            <a:extLst>
              <a:ext uri="{FF2B5EF4-FFF2-40B4-BE49-F238E27FC236}">
                <a16:creationId xmlns:a16="http://schemas.microsoft.com/office/drawing/2014/main" id="{A402617A-33A7-758D-D6AF-92C4A1DC7304}"/>
              </a:ext>
            </a:extLst>
          </p:cNvPr>
          <p:cNvSpPr/>
          <p:nvPr/>
        </p:nvSpPr>
        <p:spPr>
          <a:xfrm>
            <a:off x="7360408" y="1418253"/>
            <a:ext cx="3470988" cy="74178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2" name="TextBox 4">
            <a:extLst>
              <a:ext uri="{FF2B5EF4-FFF2-40B4-BE49-F238E27FC236}">
                <a16:creationId xmlns:a16="http://schemas.microsoft.com/office/drawing/2014/main" id="{44C707AE-B64A-2966-14CA-CDFFE93BA2E8}"/>
              </a:ext>
            </a:extLst>
          </p:cNvPr>
          <p:cNvSpPr txBox="1"/>
          <p:nvPr/>
        </p:nvSpPr>
        <p:spPr>
          <a:xfrm>
            <a:off x="6943061" y="6078894"/>
            <a:ext cx="4921402" cy="461665"/>
          </a:xfrm>
          <a:prstGeom prst="rect">
            <a:avLst/>
          </a:prstGeom>
          <a:noFill/>
        </p:spPr>
        <p:txBody>
          <a:bodyPr wrap="square" rtlCol="0">
            <a:spAutoFit/>
          </a:bodyPr>
          <a:lstStyle/>
          <a:p>
            <a:r>
              <a:rPr lang="en-US" sz="1200" dirty="0"/>
              <a:t>*</a:t>
            </a:r>
            <a:r>
              <a:rPr lang="tr-TR" sz="1200" dirty="0"/>
              <a:t>BETONUN PERFORMANSA GÖRE TASARIMI: PERFORMANS SINIFLARI</a:t>
            </a:r>
            <a:endParaRPr lang="en-US" sz="1200" dirty="0"/>
          </a:p>
          <a:p>
            <a:r>
              <a:rPr lang="en-US" sz="1200" dirty="0" err="1"/>
              <a:t>Prof.Dr.M.A.Taşdemir</a:t>
            </a:r>
            <a:r>
              <a:rPr lang="en-US" sz="1200" dirty="0"/>
              <a:t>, </a:t>
            </a:r>
            <a:r>
              <a:rPr lang="en-US" sz="1200" dirty="0" err="1"/>
              <a:t>A.N.Kocatürk</a:t>
            </a:r>
            <a:r>
              <a:rPr lang="en-US" sz="1200" dirty="0"/>
              <a:t>, </a:t>
            </a:r>
            <a:r>
              <a:rPr lang="en-US" sz="1200" dirty="0" err="1"/>
              <a:t>M.Yerlikaya</a:t>
            </a:r>
            <a:endParaRPr lang="tr-TR" sz="1200" dirty="0"/>
          </a:p>
        </p:txBody>
      </p:sp>
    </p:spTree>
    <p:extLst>
      <p:ext uri="{BB962C8B-B14F-4D97-AF65-F5344CB8AC3E}">
        <p14:creationId xmlns:p14="http://schemas.microsoft.com/office/powerpoint/2010/main" val="3728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7FFD3004-E7E1-8754-160D-58C6EC8C9323}"/>
              </a:ext>
            </a:extLst>
          </p:cNvPr>
          <p:cNvPicPr>
            <a:picLocks noChangeAspect="1"/>
          </p:cNvPicPr>
          <p:nvPr/>
        </p:nvPicPr>
        <p:blipFill>
          <a:blip r:embed="rId2"/>
          <a:stretch>
            <a:fillRect/>
          </a:stretch>
        </p:blipFill>
        <p:spPr>
          <a:xfrm>
            <a:off x="405769" y="1033128"/>
            <a:ext cx="6114576" cy="2981903"/>
          </a:xfrm>
          <a:prstGeom prst="rect">
            <a:avLst/>
          </a:prstGeom>
          <a:ln w="76200">
            <a:solidFill>
              <a:srgbClr val="00B0F0"/>
            </a:solidFill>
          </a:ln>
        </p:spPr>
      </p:pic>
      <p:sp>
        <p:nvSpPr>
          <p:cNvPr id="8" name="Metin kutusu 7">
            <a:extLst>
              <a:ext uri="{FF2B5EF4-FFF2-40B4-BE49-F238E27FC236}">
                <a16:creationId xmlns:a16="http://schemas.microsoft.com/office/drawing/2014/main" id="{C8CE943A-06CB-1085-3468-BEE1A6AC04FA}"/>
              </a:ext>
            </a:extLst>
          </p:cNvPr>
          <p:cNvSpPr txBox="1"/>
          <p:nvPr/>
        </p:nvSpPr>
        <p:spPr>
          <a:xfrm>
            <a:off x="517072" y="4098085"/>
            <a:ext cx="6097554" cy="369332"/>
          </a:xfrm>
          <a:prstGeom prst="rect">
            <a:avLst/>
          </a:prstGeom>
          <a:noFill/>
        </p:spPr>
        <p:txBody>
          <a:bodyPr wrap="square">
            <a:spAutoFit/>
          </a:bodyPr>
          <a:lstStyle/>
          <a:p>
            <a:r>
              <a:rPr lang="sv-SE" dirty="0"/>
              <a:t>Beton performansı ve servis ömrü arasındaki ilişki</a:t>
            </a:r>
            <a:endParaRPr lang="tr-TR" dirty="0"/>
          </a:p>
        </p:txBody>
      </p:sp>
      <p:sp>
        <p:nvSpPr>
          <p:cNvPr id="9" name="TextBox 4">
            <a:extLst>
              <a:ext uri="{FF2B5EF4-FFF2-40B4-BE49-F238E27FC236}">
                <a16:creationId xmlns:a16="http://schemas.microsoft.com/office/drawing/2014/main" id="{5F8874EC-D77D-7DB9-3EB1-E1D46B49796D}"/>
              </a:ext>
            </a:extLst>
          </p:cNvPr>
          <p:cNvSpPr txBox="1"/>
          <p:nvPr/>
        </p:nvSpPr>
        <p:spPr>
          <a:xfrm>
            <a:off x="275822" y="6406535"/>
            <a:ext cx="4178181" cy="276999"/>
          </a:xfrm>
          <a:prstGeom prst="rect">
            <a:avLst/>
          </a:prstGeom>
          <a:noFill/>
        </p:spPr>
        <p:txBody>
          <a:bodyPr wrap="square" rtlCol="0">
            <a:spAutoFit/>
          </a:bodyPr>
          <a:lstStyle/>
          <a:p>
            <a:r>
              <a:rPr lang="en-US" sz="1200" dirty="0"/>
              <a:t>*THBB AKADEMİ TEKNİK BÜLTEN-10</a:t>
            </a:r>
            <a:endParaRPr lang="tr-TR" sz="1200" dirty="0"/>
          </a:p>
        </p:txBody>
      </p:sp>
      <p:sp>
        <p:nvSpPr>
          <p:cNvPr id="12" name="Metin kutusu 11">
            <a:extLst>
              <a:ext uri="{FF2B5EF4-FFF2-40B4-BE49-F238E27FC236}">
                <a16:creationId xmlns:a16="http://schemas.microsoft.com/office/drawing/2014/main" id="{91D7F5F2-073B-D874-1779-21CBD0B07303}"/>
              </a:ext>
            </a:extLst>
          </p:cNvPr>
          <p:cNvSpPr txBox="1"/>
          <p:nvPr/>
        </p:nvSpPr>
        <p:spPr>
          <a:xfrm>
            <a:off x="6096000" y="4495409"/>
            <a:ext cx="5964592" cy="2246769"/>
          </a:xfrm>
          <a:prstGeom prst="rect">
            <a:avLst/>
          </a:prstGeom>
          <a:noFill/>
          <a:ln w="76200">
            <a:solidFill>
              <a:srgbClr val="FFC000"/>
            </a:solidFill>
          </a:ln>
        </p:spPr>
        <p:txBody>
          <a:bodyPr wrap="square">
            <a:spAutoFit/>
          </a:bodyPr>
          <a:lstStyle/>
          <a:p>
            <a:pPr algn="just"/>
            <a:r>
              <a:rPr lang="tr-TR" sz="2000" dirty="0"/>
              <a:t>Beton; hizmet göreceği koşullara göre tasarlanmış, iyi bir kalite kontrol sisteminden geçmiş, standartlara uygun bir şekilde yerleştirilmiş ve bakımı yapılmışsa uzun yıllar hiçbir onarım gerektirmeden görevini yerine getirmektedir, ancak çeşitli iç ve dış etkiler altında betonun dolayısıyla yapının performansının düştüğü durumlar olmaktadır</a:t>
            </a:r>
            <a:r>
              <a:rPr lang="en-US" sz="2000" dirty="0"/>
              <a:t>.</a:t>
            </a:r>
            <a:endParaRPr lang="tr-T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E8E76EC-1FCF-AEA9-78B3-14F672274181}"/>
              </a:ext>
            </a:extLst>
          </p:cNvPr>
          <p:cNvPicPr>
            <a:picLocks noChangeAspect="1"/>
          </p:cNvPicPr>
          <p:nvPr/>
        </p:nvPicPr>
        <p:blipFill>
          <a:blip r:embed="rId2"/>
          <a:stretch>
            <a:fillRect/>
          </a:stretch>
        </p:blipFill>
        <p:spPr>
          <a:xfrm>
            <a:off x="1035047" y="997442"/>
            <a:ext cx="10607604" cy="5284963"/>
          </a:xfrm>
          <a:prstGeom prst="rect">
            <a:avLst/>
          </a:prstGeom>
          <a:ln w="76200">
            <a:solidFill>
              <a:srgbClr val="00B0F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78AF08FE-7116-956A-E90B-FAFF0B69C0C2}"/>
              </a:ext>
            </a:extLst>
          </p:cNvPr>
          <p:cNvSpPr>
            <a:spLocks noGrp="1"/>
          </p:cNvSpPr>
          <p:nvPr>
            <p:ph type="sldNum" sz="quarter" idx="12"/>
          </p:nvPr>
        </p:nvSpPr>
        <p:spPr/>
        <p:txBody>
          <a:bodyPr/>
          <a:lstStyle/>
          <a:p>
            <a:fld id="{07B59D57-41FC-4299-9B9A-4CE2F26EA544}" type="slidenum">
              <a:rPr lang="en-US" smtClean="0"/>
              <a:t>8</a:t>
            </a:fld>
            <a:endParaRPr lang="en-US"/>
          </a:p>
        </p:txBody>
      </p:sp>
      <p:pic>
        <p:nvPicPr>
          <p:cNvPr id="5" name="Resim 4">
            <a:extLst>
              <a:ext uri="{FF2B5EF4-FFF2-40B4-BE49-F238E27FC236}">
                <a16:creationId xmlns:a16="http://schemas.microsoft.com/office/drawing/2014/main" id="{633BC1F1-7D04-B8B5-9FCF-04B34E7199E4}"/>
              </a:ext>
            </a:extLst>
          </p:cNvPr>
          <p:cNvPicPr>
            <a:picLocks noChangeAspect="1"/>
          </p:cNvPicPr>
          <p:nvPr/>
        </p:nvPicPr>
        <p:blipFill>
          <a:blip r:embed="rId2"/>
          <a:stretch>
            <a:fillRect/>
          </a:stretch>
        </p:blipFill>
        <p:spPr>
          <a:xfrm>
            <a:off x="0" y="892360"/>
            <a:ext cx="12192000" cy="5829115"/>
          </a:xfrm>
          <a:prstGeom prst="rect">
            <a:avLst/>
          </a:prstGeom>
        </p:spPr>
      </p:pic>
      <p:sp>
        <p:nvSpPr>
          <p:cNvPr id="6" name="TextBox 4">
            <a:extLst>
              <a:ext uri="{FF2B5EF4-FFF2-40B4-BE49-F238E27FC236}">
                <a16:creationId xmlns:a16="http://schemas.microsoft.com/office/drawing/2014/main" id="{345D640B-9671-0EA5-4FC2-041FE3554FDF}"/>
              </a:ext>
            </a:extLst>
          </p:cNvPr>
          <p:cNvSpPr txBox="1"/>
          <p:nvPr/>
        </p:nvSpPr>
        <p:spPr>
          <a:xfrm>
            <a:off x="126533" y="5688641"/>
            <a:ext cx="4178181" cy="276999"/>
          </a:xfrm>
          <a:prstGeom prst="rect">
            <a:avLst/>
          </a:prstGeom>
          <a:noFill/>
        </p:spPr>
        <p:txBody>
          <a:bodyPr wrap="square" rtlCol="0">
            <a:spAutoFit/>
          </a:bodyPr>
          <a:lstStyle/>
          <a:p>
            <a:r>
              <a:rPr lang="tr-TR" sz="1200" dirty="0"/>
              <a:t>* </a:t>
            </a:r>
            <a:r>
              <a:rPr lang="en-US" sz="1200" dirty="0"/>
              <a:t>www.specifyingconcrete.ie</a:t>
            </a:r>
            <a:endParaRPr lang="tr-TR" sz="1200" dirty="0"/>
          </a:p>
        </p:txBody>
      </p:sp>
    </p:spTree>
    <p:extLst>
      <p:ext uri="{BB962C8B-B14F-4D97-AF65-F5344CB8AC3E}">
        <p14:creationId xmlns:p14="http://schemas.microsoft.com/office/powerpoint/2010/main" val="324148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36B97C83-D002-87BF-16D5-3C0740628F4B}"/>
              </a:ext>
            </a:extLst>
          </p:cNvPr>
          <p:cNvSpPr>
            <a:spLocks noGrp="1"/>
          </p:cNvSpPr>
          <p:nvPr>
            <p:ph type="sldNum" sz="quarter" idx="12"/>
          </p:nvPr>
        </p:nvSpPr>
        <p:spPr/>
        <p:txBody>
          <a:bodyPr/>
          <a:lstStyle/>
          <a:p>
            <a:fld id="{07B59D57-41FC-4299-9B9A-4CE2F26EA544}" type="slidenum">
              <a:rPr lang="en-US" smtClean="0"/>
              <a:t>9</a:t>
            </a:fld>
            <a:endParaRPr lang="en-US"/>
          </a:p>
        </p:txBody>
      </p:sp>
      <p:pic>
        <p:nvPicPr>
          <p:cNvPr id="4" name="Resim 3">
            <a:extLst>
              <a:ext uri="{FF2B5EF4-FFF2-40B4-BE49-F238E27FC236}">
                <a16:creationId xmlns:a16="http://schemas.microsoft.com/office/drawing/2014/main" id="{F04F6852-C800-F185-5A30-625EAD98A565}"/>
              </a:ext>
            </a:extLst>
          </p:cNvPr>
          <p:cNvPicPr>
            <a:picLocks noChangeAspect="1"/>
          </p:cNvPicPr>
          <p:nvPr/>
        </p:nvPicPr>
        <p:blipFill>
          <a:blip r:embed="rId2"/>
          <a:stretch>
            <a:fillRect/>
          </a:stretch>
        </p:blipFill>
        <p:spPr>
          <a:xfrm>
            <a:off x="83976" y="811399"/>
            <a:ext cx="10988351" cy="5634724"/>
          </a:xfrm>
          <a:prstGeom prst="rect">
            <a:avLst/>
          </a:prstGeom>
          <a:ln w="9525">
            <a:noFill/>
          </a:ln>
        </p:spPr>
      </p:pic>
      <p:sp>
        <p:nvSpPr>
          <p:cNvPr id="3" name="Dikdörtgen 2">
            <a:extLst>
              <a:ext uri="{FF2B5EF4-FFF2-40B4-BE49-F238E27FC236}">
                <a16:creationId xmlns:a16="http://schemas.microsoft.com/office/drawing/2014/main" id="{672FD29D-2D1D-F731-6C54-613716C6452B}"/>
              </a:ext>
            </a:extLst>
          </p:cNvPr>
          <p:cNvSpPr/>
          <p:nvPr/>
        </p:nvSpPr>
        <p:spPr>
          <a:xfrm>
            <a:off x="3153747" y="3610947"/>
            <a:ext cx="1278294" cy="69046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kdörtgen 4">
            <a:extLst>
              <a:ext uri="{FF2B5EF4-FFF2-40B4-BE49-F238E27FC236}">
                <a16:creationId xmlns:a16="http://schemas.microsoft.com/office/drawing/2014/main" id="{A5712AA3-6752-1DC5-B4CE-44039A1E6643}"/>
              </a:ext>
            </a:extLst>
          </p:cNvPr>
          <p:cNvSpPr/>
          <p:nvPr/>
        </p:nvSpPr>
        <p:spPr>
          <a:xfrm>
            <a:off x="5010538" y="3610946"/>
            <a:ext cx="933061" cy="69046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kdörtgen 5">
            <a:extLst>
              <a:ext uri="{FF2B5EF4-FFF2-40B4-BE49-F238E27FC236}">
                <a16:creationId xmlns:a16="http://schemas.microsoft.com/office/drawing/2014/main" id="{E5AA8EA0-E64F-F71E-D1A5-A6B6E4E332EB}"/>
              </a:ext>
            </a:extLst>
          </p:cNvPr>
          <p:cNvSpPr/>
          <p:nvPr/>
        </p:nvSpPr>
        <p:spPr>
          <a:xfrm>
            <a:off x="9116008" y="3610946"/>
            <a:ext cx="1101012" cy="69046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kdörtgen 6">
            <a:extLst>
              <a:ext uri="{FF2B5EF4-FFF2-40B4-BE49-F238E27FC236}">
                <a16:creationId xmlns:a16="http://schemas.microsoft.com/office/drawing/2014/main" id="{036A5335-7C36-C7A4-1E10-A310A234528B}"/>
              </a:ext>
            </a:extLst>
          </p:cNvPr>
          <p:cNvSpPr/>
          <p:nvPr/>
        </p:nvSpPr>
        <p:spPr>
          <a:xfrm>
            <a:off x="6197082" y="3610946"/>
            <a:ext cx="427653" cy="69046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kdörtgen 7">
            <a:extLst>
              <a:ext uri="{FF2B5EF4-FFF2-40B4-BE49-F238E27FC236}">
                <a16:creationId xmlns:a16="http://schemas.microsoft.com/office/drawing/2014/main" id="{044ABDC7-73F0-24DD-E472-7A803B13915A}"/>
              </a:ext>
            </a:extLst>
          </p:cNvPr>
          <p:cNvSpPr/>
          <p:nvPr/>
        </p:nvSpPr>
        <p:spPr>
          <a:xfrm>
            <a:off x="6960634" y="3604725"/>
            <a:ext cx="1782150" cy="69046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tin kutusu 8">
            <a:extLst>
              <a:ext uri="{FF2B5EF4-FFF2-40B4-BE49-F238E27FC236}">
                <a16:creationId xmlns:a16="http://schemas.microsoft.com/office/drawing/2014/main" id="{EB855CF9-62D2-6D97-BA0F-C1E297933A79}"/>
              </a:ext>
            </a:extLst>
          </p:cNvPr>
          <p:cNvSpPr txBox="1"/>
          <p:nvPr/>
        </p:nvSpPr>
        <p:spPr>
          <a:xfrm>
            <a:off x="3153747" y="6446123"/>
            <a:ext cx="7175241" cy="369332"/>
          </a:xfrm>
          <a:prstGeom prst="rect">
            <a:avLst/>
          </a:prstGeom>
          <a:noFill/>
          <a:ln w="57150">
            <a:solidFill>
              <a:srgbClr val="FF0000"/>
            </a:solidFill>
            <a:prstDash val="sysDot"/>
          </a:ln>
        </p:spPr>
        <p:txBody>
          <a:bodyPr wrap="square" rtlCol="0">
            <a:spAutoFit/>
          </a:bodyPr>
          <a:lstStyle/>
          <a:p>
            <a:r>
              <a:rPr lang="en-US" dirty="0"/>
              <a:t>Hepsinin adı C30/37 olsa da aslında  C35/45 ve C40/50 betonlar</a:t>
            </a:r>
          </a:p>
        </p:txBody>
      </p:sp>
      <p:sp>
        <p:nvSpPr>
          <p:cNvPr id="10" name="Metin kutusu 9">
            <a:extLst>
              <a:ext uri="{FF2B5EF4-FFF2-40B4-BE49-F238E27FC236}">
                <a16:creationId xmlns:a16="http://schemas.microsoft.com/office/drawing/2014/main" id="{F5E8646F-7D4E-CD95-A9E6-80279D40AFC2}"/>
              </a:ext>
            </a:extLst>
          </p:cNvPr>
          <p:cNvSpPr txBox="1"/>
          <p:nvPr/>
        </p:nvSpPr>
        <p:spPr>
          <a:xfrm>
            <a:off x="2992271" y="39111"/>
            <a:ext cx="4777278" cy="830997"/>
          </a:xfrm>
          <a:prstGeom prst="rect">
            <a:avLst/>
          </a:prstGeom>
          <a:solidFill>
            <a:srgbClr val="FFFF00"/>
          </a:solidFill>
          <a:ln w="76200">
            <a:solidFill>
              <a:srgbClr val="0070C0"/>
            </a:solidFill>
          </a:ln>
        </p:spPr>
        <p:txBody>
          <a:bodyPr wrap="square">
            <a:spAutoFit/>
          </a:bodyPr>
          <a:lstStyle/>
          <a:p>
            <a:pPr algn="just"/>
            <a:r>
              <a:rPr lang="tr-TR" sz="1600" dirty="0">
                <a:highlight>
                  <a:srgbClr val="FFFF00"/>
                </a:highlight>
              </a:rPr>
              <a:t>TS EN 206 ve bu standardın ulusal eki olan TS 13515, betonun çevresel etki sınıflarını ve bu sınıflara göre betonun gerekliliklerini belirtmektedir.</a:t>
            </a:r>
          </a:p>
        </p:txBody>
      </p:sp>
      <p:pic>
        <p:nvPicPr>
          <p:cNvPr id="1026" name="Picture 2" descr="Diğer Logolar - Türk Standartları Enstitüsü">
            <a:extLst>
              <a:ext uri="{FF2B5EF4-FFF2-40B4-BE49-F238E27FC236}">
                <a16:creationId xmlns:a16="http://schemas.microsoft.com/office/drawing/2014/main" id="{FB33A6B0-76B9-7232-0DD8-48A343EA0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981" y="-54957"/>
            <a:ext cx="1605252" cy="93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431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4634</TotalTime>
  <Words>717</Words>
  <Application>Microsoft Office PowerPoint</Application>
  <PresentationFormat>Geniş ekran</PresentationFormat>
  <Paragraphs>100</Paragraphs>
  <Slides>31</Slides>
  <Notes>2</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BETON KALİTE DENETİMİ</dc:title>
  <dc:creator>OZER, Fatih</dc:creator>
  <cp:lastModifiedBy>Fatih Ozer</cp:lastModifiedBy>
  <cp:revision>240</cp:revision>
  <dcterms:created xsi:type="dcterms:W3CDTF">2022-12-05T15:06:49Z</dcterms:created>
  <dcterms:modified xsi:type="dcterms:W3CDTF">2024-10-03T16:04:30Z</dcterms:modified>
</cp:coreProperties>
</file>